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sldIdLst>
    <p:sldId id="257" r:id="rId6"/>
    <p:sldId id="267" r:id="rId7"/>
    <p:sldId id="285" r:id="rId8"/>
    <p:sldId id="286" r:id="rId9"/>
    <p:sldId id="287" r:id="rId10"/>
    <p:sldId id="288" r:id="rId11"/>
    <p:sldId id="289" r:id="rId12"/>
    <p:sldId id="283" r:id="rId13"/>
    <p:sldId id="270" r:id="rId14"/>
    <p:sldId id="259" r:id="rId15"/>
    <p:sldId id="258" r:id="rId16"/>
    <p:sldId id="264" r:id="rId17"/>
    <p:sldId id="265" r:id="rId18"/>
    <p:sldId id="260" r:id="rId19"/>
    <p:sldId id="284" r:id="rId20"/>
    <p:sldId id="293" r:id="rId21"/>
    <p:sldId id="291" r:id="rId22"/>
    <p:sldId id="269" r:id="rId23"/>
    <p:sldId id="271" r:id="rId24"/>
    <p:sldId id="263" r:id="rId25"/>
    <p:sldId id="290" r:id="rId26"/>
    <p:sldId id="272" r:id="rId27"/>
    <p:sldId id="294" r:id="rId28"/>
    <p:sldId id="295" r:id="rId29"/>
    <p:sldId id="296" r:id="rId30"/>
    <p:sldId id="297" r:id="rId31"/>
    <p:sldId id="298" r:id="rId32"/>
    <p:sldId id="299" r:id="rId33"/>
    <p:sldId id="300" r:id="rId34"/>
    <p:sldId id="301" r:id="rId35"/>
    <p:sldId id="2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8004"/>
    <a:srgbClr val="F37021"/>
    <a:srgbClr val="A74233"/>
    <a:srgbClr val="5A6870"/>
    <a:srgbClr val="C40075"/>
    <a:srgbClr val="7B0052"/>
    <a:srgbClr val="279DD9"/>
    <a:srgbClr val="006EB7"/>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8" autoAdjust="0"/>
    <p:restoredTop sz="70361" autoAdjust="0"/>
  </p:normalViewPr>
  <p:slideViewPr>
    <p:cSldViewPr>
      <p:cViewPr varScale="1">
        <p:scale>
          <a:sx n="63" d="100"/>
          <a:sy n="63" d="100"/>
        </p:scale>
        <p:origin x="-1308" y="-6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0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ocalcache\acombes\Desktop\RPK_FTK_1944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8073891100398"/>
          <c:y val="0.13266591676040496"/>
          <c:w val="0.78087596405017845"/>
          <c:h val="0.75680434244529471"/>
        </c:manualLayout>
      </c:layout>
      <c:lineChart>
        <c:grouping val="standard"/>
        <c:varyColors val="0"/>
        <c:ser>
          <c:idx val="0"/>
          <c:order val="1"/>
          <c:tx>
            <c:strRef>
              <c:f>'RPK history (scheduled)'!$B$7</c:f>
              <c:strCache>
                <c:ptCount val="1"/>
                <c:pt idx="0">
                  <c:v>RPKs (billions) updated ARC 2014</c:v>
                </c:pt>
              </c:strCache>
            </c:strRef>
          </c:tx>
          <c:spPr>
            <a:ln>
              <a:solidFill>
                <a:srgbClr val="002060"/>
              </a:solidFill>
            </a:ln>
          </c:spPr>
          <c:marker>
            <c:symbol val="none"/>
          </c:marker>
          <c:cat>
            <c:numRef>
              <c:f>'FTK history (scheduled)'!$A$8:$A$80</c:f>
              <c:numCache>
                <c:formatCode>General</c:formatCode>
                <c:ptCount val="73"/>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'RPK history (scheduled)'!$B$8:$B$81</c:f>
              <c:numCache>
                <c:formatCode>_-* #,##0_-;\-* #,##0_-;_-* "-"??_-;_-@_-</c:formatCode>
                <c:ptCount val="74"/>
                <c:pt idx="0" formatCode="General">
                  <c:v>10</c:v>
                </c:pt>
                <c:pt idx="1">
                  <c:v>9.9962239946465221</c:v>
                </c:pt>
                <c:pt idx="2">
                  <c:v>19.992447989293044</c:v>
                </c:pt>
                <c:pt idx="3">
                  <c:v>23.741031987285492</c:v>
                </c:pt>
                <c:pt idx="4">
                  <c:v>26.240087985947124</c:v>
                </c:pt>
                <c:pt idx="5">
                  <c:v>29.988671983939568</c:v>
                </c:pt>
                <c:pt idx="6">
                  <c:v>35.545660659283229</c:v>
                </c:pt>
                <c:pt idx="7">
                  <c:v>44.432075824104025</c:v>
                </c:pt>
                <c:pt idx="8">
                  <c:v>50.779515227547456</c:v>
                </c:pt>
                <c:pt idx="9">
                  <c:v>59.66593039236826</c:v>
                </c:pt>
                <c:pt idx="10">
                  <c:v>66.013369795811698</c:v>
                </c:pt>
                <c:pt idx="11">
                  <c:v>77.43876072200986</c:v>
                </c:pt>
                <c:pt idx="12">
                  <c:v>90.133639528896722</c:v>
                </c:pt>
                <c:pt idx="13">
                  <c:v>104.09800621647227</c:v>
                </c:pt>
                <c:pt idx="14">
                  <c:v>107.90646985853833</c:v>
                </c:pt>
                <c:pt idx="15">
                  <c:v>124.40981230749124</c:v>
                </c:pt>
                <c:pt idx="16">
                  <c:v>138.37417899506679</c:v>
                </c:pt>
                <c:pt idx="17">
                  <c:v>148.53008204057627</c:v>
                </c:pt>
                <c:pt idx="18">
                  <c:v>165.03342448952921</c:v>
                </c:pt>
                <c:pt idx="19">
                  <c:v>186.61471846123686</c:v>
                </c:pt>
                <c:pt idx="20">
                  <c:v>217.08242759776527</c:v>
                </c:pt>
                <c:pt idx="21">
                  <c:v>251.35860037635979</c:v>
                </c:pt>
                <c:pt idx="22">
                  <c:v>290.71272467770905</c:v>
                </c:pt>
                <c:pt idx="23">
                  <c:v>346.57019142801124</c:v>
                </c:pt>
                <c:pt idx="24">
                  <c:v>393.54124301349259</c:v>
                </c:pt>
                <c:pt idx="25">
                  <c:v>445.59024612172874</c:v>
                </c:pt>
                <c:pt idx="26">
                  <c:v>484.944370423078</c:v>
                </c:pt>
                <c:pt idx="27">
                  <c:v>519.65839260086886</c:v>
                </c:pt>
                <c:pt idx="28">
                  <c:v>589.0864369564506</c:v>
                </c:pt>
                <c:pt idx="29">
                  <c:v>650.09896078408292</c:v>
                </c:pt>
                <c:pt idx="30">
                  <c:v>690.07268329184205</c:v>
                </c:pt>
                <c:pt idx="31">
                  <c:v>733.20222599758222</c:v>
                </c:pt>
                <c:pt idx="32">
                  <c:v>803.68221041915774</c:v>
                </c:pt>
                <c:pt idx="33">
                  <c:v>860.48697398281558</c:v>
                </c:pt>
                <c:pt idx="34">
                  <c:v>984.61590177006769</c:v>
                </c:pt>
                <c:pt idx="35">
                  <c:v>1105.5890093593389</c:v>
                </c:pt>
                <c:pt idx="36">
                  <c:v>1126.6278106792122</c:v>
                </c:pt>
                <c:pt idx="37">
                  <c:v>1169.7573533849525</c:v>
                </c:pt>
                <c:pt idx="38">
                  <c:v>1201.3155553647623</c:v>
                </c:pt>
                <c:pt idx="39">
                  <c:v>1251.8086785324581</c:v>
                </c:pt>
                <c:pt idx="40">
                  <c:v>1344.3794043399</c:v>
                </c:pt>
                <c:pt idx="41">
                  <c:v>1438.0020702133359</c:v>
                </c:pt>
                <c:pt idx="42">
                  <c:v>1527.4169758227972</c:v>
                </c:pt>
                <c:pt idx="43">
                  <c:v>1671.5327648639291</c:v>
                </c:pt>
                <c:pt idx="44">
                  <c:v>1793.5578125191937</c:v>
                </c:pt>
                <c:pt idx="45">
                  <c:v>1866.1416770727565</c:v>
                </c:pt>
                <c:pt idx="46">
                  <c:v>1992.374484991996</c:v>
                </c:pt>
                <c:pt idx="47">
                  <c:v>1939.7774816923129</c:v>
                </c:pt>
                <c:pt idx="48">
                  <c:v>2028.1404472357804</c:v>
                </c:pt>
                <c:pt idx="49">
                  <c:v>2050.2311886216471</c:v>
                </c:pt>
                <c:pt idx="50">
                  <c:v>2206.9702584547026</c:v>
                </c:pt>
                <c:pt idx="51">
                  <c:v>2345.8263471658661</c:v>
                </c:pt>
                <c:pt idx="52">
                  <c:v>2557.9921390761274</c:v>
                </c:pt>
                <c:pt idx="53">
                  <c:v>2706.6523092023522</c:v>
                </c:pt>
                <c:pt idx="54">
                  <c:v>2764.6247262392631</c:v>
                </c:pt>
                <c:pt idx="55">
                  <c:v>2943.1179166370675</c:v>
                </c:pt>
                <c:pt idx="56">
                  <c:v>3195.2995086577289</c:v>
                </c:pt>
                <c:pt idx="57">
                  <c:v>3102.7498216516065</c:v>
                </c:pt>
                <c:pt idx="58">
                  <c:v>3118.5078838401914</c:v>
                </c:pt>
                <c:pt idx="59">
                  <c:v>3175.9122532414654</c:v>
                </c:pt>
                <c:pt idx="60">
                  <c:v>3623.7158809485122</c:v>
                </c:pt>
                <c:pt idx="61">
                  <c:v>3913.6131514243934</c:v>
                </c:pt>
                <c:pt idx="62">
                  <c:v>4164.7991065097713</c:v>
                </c:pt>
                <c:pt idx="63">
                  <c:v>4506.8659509358486</c:v>
                </c:pt>
                <c:pt idx="64">
                  <c:v>4596.9027019521</c:v>
                </c:pt>
                <c:pt idx="65">
                  <c:v>4548.4937135724203</c:v>
                </c:pt>
                <c:pt idx="66">
                  <c:v>4910.2819879168455</c:v>
                </c:pt>
                <c:pt idx="67">
                  <c:v>5233.275894952495</c:v>
                </c:pt>
                <c:pt idx="68">
                  <c:v>5513.2207981971142</c:v>
                </c:pt>
                <c:pt idx="69">
                  <c:v>5816.0448445121783</c:v>
                </c:pt>
                <c:pt idx="70">
                  <c:v>6163.6704205245596</c:v>
                </c:pt>
                <c:pt idx="71">
                  <c:v>6601.4654399072015</c:v>
                </c:pt>
                <c:pt idx="72">
                  <c:v>7123.8433912258006</c:v>
                </c:pt>
              </c:numCache>
            </c:numRef>
          </c:val>
          <c:smooth val="0"/>
          <c:extLst xmlns:c16r2="http://schemas.microsoft.com/office/drawing/2015/06/chart">
            <c:ext xmlns:c16="http://schemas.microsoft.com/office/drawing/2014/chart" uri="{C3380CC4-5D6E-409C-BE32-E72D297353CC}">
              <c16:uniqueId val="{00000000-5732-4887-A35C-EEABF0CF1C70}"/>
            </c:ext>
          </c:extLst>
        </c:ser>
        <c:dLbls>
          <c:showLegendKey val="0"/>
          <c:showVal val="0"/>
          <c:showCatName val="0"/>
          <c:showSerName val="0"/>
          <c:showPercent val="0"/>
          <c:showBubbleSize val="0"/>
        </c:dLbls>
        <c:marker val="1"/>
        <c:smooth val="0"/>
        <c:axId val="126590336"/>
        <c:axId val="144381056"/>
      </c:lineChart>
      <c:lineChart>
        <c:grouping val="standard"/>
        <c:varyColors val="0"/>
        <c:ser>
          <c:idx val="1"/>
          <c:order val="0"/>
          <c:tx>
            <c:strRef>
              <c:f>'FTK history (scheduled)'!$B$7</c:f>
              <c:strCache>
                <c:ptCount val="1"/>
                <c:pt idx="0">
                  <c:v>FTKs (billions) updated ARC 2014</c:v>
                </c:pt>
              </c:strCache>
            </c:strRef>
          </c:tx>
          <c:spPr>
            <a:ln w="12700">
              <a:solidFill>
                <a:srgbClr val="00B0F0"/>
              </a:solidFill>
            </a:ln>
          </c:spPr>
          <c:marker>
            <c:symbol val="none"/>
          </c:marker>
          <c:cat>
            <c:numRef>
              <c:f>'FTK history (scheduled)'!$A$8:$A$81</c:f>
              <c:numCache>
                <c:formatCode>General</c:formatCode>
                <c:ptCount val="74"/>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'FTK history (scheduled)'!$B$8:$B$80</c:f>
              <c:numCache>
                <c:formatCode>_-* #,##0_-;\-* #,##0_-;_-* "-"??_-;_-@_-</c:formatCode>
                <c:ptCount val="73"/>
                <c:pt idx="0">
                  <c:v>1.0089147610334597</c:v>
                </c:pt>
                <c:pt idx="1">
                  <c:v>1.0089147610334597</c:v>
                </c:pt>
                <c:pt idx="2">
                  <c:v>1.0089147610334597</c:v>
                </c:pt>
                <c:pt idx="3">
                  <c:v>1.0089147610334597</c:v>
                </c:pt>
                <c:pt idx="4">
                  <c:v>1.0089147610334597</c:v>
                </c:pt>
                <c:pt idx="5">
                  <c:v>1.0089147610334597</c:v>
                </c:pt>
                <c:pt idx="6">
                  <c:v>1.0089147610334597</c:v>
                </c:pt>
                <c:pt idx="7">
                  <c:v>1.0694496466954673</c:v>
                </c:pt>
                <c:pt idx="8">
                  <c:v>1.1501628275781437</c:v>
                </c:pt>
                <c:pt idx="9">
                  <c:v>1.2207868608504857</c:v>
                </c:pt>
                <c:pt idx="10">
                  <c:v>1.2813217465124933</c:v>
                </c:pt>
                <c:pt idx="11">
                  <c:v>1.5234612891605235</c:v>
                </c:pt>
                <c:pt idx="12">
                  <c:v>1.7252442413672153</c:v>
                </c:pt>
                <c:pt idx="13">
                  <c:v>1.8765814555222342</c:v>
                </c:pt>
                <c:pt idx="14">
                  <c:v>1.9270271935739072</c:v>
                </c:pt>
                <c:pt idx="15">
                  <c:v>2.249879917104614</c:v>
                </c:pt>
                <c:pt idx="16">
                  <c:v>2.5021086073629792</c:v>
                </c:pt>
                <c:pt idx="17">
                  <c:v>2.8955853641660285</c:v>
                </c:pt>
                <c:pt idx="18">
                  <c:v>3.4000427446827581</c:v>
                </c:pt>
                <c:pt idx="19">
                  <c:v>3.8237869443168115</c:v>
                </c:pt>
                <c:pt idx="20">
                  <c:v>4.6208296055332445</c:v>
                </c:pt>
                <c:pt idx="21">
                  <c:v>5.9021513520457374</c:v>
                </c:pt>
                <c:pt idx="22">
                  <c:v>7.0018684415722099</c:v>
                </c:pt>
                <c:pt idx="23">
                  <c:v>8.0208723502160044</c:v>
                </c:pt>
                <c:pt idx="24">
                  <c:v>10.210217381658612</c:v>
                </c:pt>
                <c:pt idx="25">
                  <c:v>12.006085656298172</c:v>
                </c:pt>
                <c:pt idx="26">
                  <c:v>13.004911269721296</c:v>
                </c:pt>
                <c:pt idx="27">
                  <c:v>14.26605472101312</c:v>
                </c:pt>
                <c:pt idx="28">
                  <c:v>16.19308191458703</c:v>
                </c:pt>
                <c:pt idx="29">
                  <c:v>18.896973474156699</c:v>
                </c:pt>
                <c:pt idx="30">
                  <c:v>20.5011479441999</c:v>
                </c:pt>
                <c:pt idx="31">
                  <c:v>20.884535553392613</c:v>
                </c:pt>
                <c:pt idx="32">
                  <c:v>23.225217798990236</c:v>
                </c:pt>
                <c:pt idx="33">
                  <c:v>25.475097716094854</c:v>
                </c:pt>
                <c:pt idx="34">
                  <c:v>27.967117175847495</c:v>
                </c:pt>
                <c:pt idx="35">
                  <c:v>30.196818797731446</c:v>
                </c:pt>
                <c:pt idx="36">
                  <c:v>31.669834348840297</c:v>
                </c:pt>
                <c:pt idx="37">
                  <c:v>33.294187114104169</c:v>
                </c:pt>
                <c:pt idx="38">
                  <c:v>34.000427446827594</c:v>
                </c:pt>
                <c:pt idx="39">
                  <c:v>37.854481833975406</c:v>
                </c:pt>
                <c:pt idx="40">
                  <c:v>42.767896720208348</c:v>
                </c:pt>
                <c:pt idx="41">
                  <c:v>42.949501377194373</c:v>
                </c:pt>
                <c:pt idx="42">
                  <c:v>46.561416221694159</c:v>
                </c:pt>
                <c:pt idx="43">
                  <c:v>52.150803997819523</c:v>
                </c:pt>
                <c:pt idx="44">
                  <c:v>57.528319674127872</c:v>
                </c:pt>
                <c:pt idx="45">
                  <c:v>61.614424456313373</c:v>
                </c:pt>
                <c:pt idx="46">
                  <c:v>63.390114435732251</c:v>
                </c:pt>
                <c:pt idx="47">
                  <c:v>63.127796597863558</c:v>
                </c:pt>
                <c:pt idx="48">
                  <c:v>67.526664955969451</c:v>
                </c:pt>
                <c:pt idx="49">
                  <c:v>73.792025621987236</c:v>
                </c:pt>
                <c:pt idx="50">
                  <c:v>83.245556932870755</c:v>
                </c:pt>
                <c:pt idx="51">
                  <c:v>89.621898222602212</c:v>
                </c:pt>
                <c:pt idx="52">
                  <c:v>96.159665874099034</c:v>
                </c:pt>
                <c:pt idx="53">
                  <c:v>110.90999968040821</c:v>
                </c:pt>
                <c:pt idx="54">
                  <c:v>109.76992600044039</c:v>
                </c:pt>
                <c:pt idx="55">
                  <c:v>117.14509290359497</c:v>
                </c:pt>
                <c:pt idx="56">
                  <c:v>127.29477539959157</c:v>
                </c:pt>
                <c:pt idx="57">
                  <c:v>119.44541855875126</c:v>
                </c:pt>
                <c:pt idx="58">
                  <c:v>129.19153515033449</c:v>
                </c:pt>
                <c:pt idx="59">
                  <c:v>135.57796558767626</c:v>
                </c:pt>
                <c:pt idx="60">
                  <c:v>149.94491178479274</c:v>
                </c:pt>
                <c:pt idx="61">
                  <c:v>153.69807469583722</c:v>
                </c:pt>
                <c:pt idx="62">
                  <c:v>164.38767971767976</c:v>
                </c:pt>
                <c:pt idx="63">
                  <c:v>172.28626739691779</c:v>
                </c:pt>
                <c:pt idx="64">
                  <c:v>170.63080664924084</c:v>
                </c:pt>
                <c:pt idx="65">
                  <c:v>155.48442526966608</c:v>
                </c:pt>
                <c:pt idx="66">
                  <c:v>186.2298601400899</c:v>
                </c:pt>
                <c:pt idx="67">
                  <c:v>186.78855338706862</c:v>
                </c:pt>
                <c:pt idx="68">
                  <c:v>184.8407351694552</c:v>
                </c:pt>
                <c:pt idx="69">
                  <c:v>185.57592851400244</c:v>
                </c:pt>
                <c:pt idx="70">
                  <c:v>194.21509129630718</c:v>
                </c:pt>
                <c:pt idx="71">
                  <c:v>197.5485855511759</c:v>
                </c:pt>
                <c:pt idx="72">
                  <c:v>204.89499446975708</c:v>
                </c:pt>
              </c:numCache>
            </c:numRef>
          </c:val>
          <c:smooth val="0"/>
          <c:extLst xmlns:c16r2="http://schemas.microsoft.com/office/drawing/2015/06/chart">
            <c:ext xmlns:c16="http://schemas.microsoft.com/office/drawing/2014/chart" uri="{C3380CC4-5D6E-409C-BE32-E72D297353CC}">
              <c16:uniqueId val="{00000001-5732-4887-A35C-EEABF0CF1C70}"/>
            </c:ext>
          </c:extLst>
        </c:ser>
        <c:dLbls>
          <c:showLegendKey val="0"/>
          <c:showVal val="0"/>
          <c:showCatName val="0"/>
          <c:showSerName val="0"/>
          <c:showPercent val="0"/>
          <c:showBubbleSize val="0"/>
        </c:dLbls>
        <c:marker val="1"/>
        <c:smooth val="0"/>
        <c:axId val="151719936"/>
        <c:axId val="144382592"/>
      </c:lineChart>
      <c:catAx>
        <c:axId val="126590336"/>
        <c:scaling>
          <c:orientation val="minMax"/>
        </c:scaling>
        <c:delete val="0"/>
        <c:axPos val="b"/>
        <c:numFmt formatCode="General" sourceLinked="1"/>
        <c:majorTickMark val="out"/>
        <c:minorTickMark val="none"/>
        <c:tickLblPos val="nextTo"/>
        <c:txPr>
          <a:bodyPr rot="-5400000" vert="horz"/>
          <a:lstStyle/>
          <a:p>
            <a:pPr>
              <a:defRPr sz="1000" b="1">
                <a:solidFill>
                  <a:schemeClr val="bg1">
                    <a:lumMod val="50000"/>
                  </a:schemeClr>
                </a:solidFill>
              </a:defRPr>
            </a:pPr>
            <a:endParaRPr lang="en-US"/>
          </a:p>
        </c:txPr>
        <c:crossAx val="144381056"/>
        <c:crosses val="autoZero"/>
        <c:auto val="1"/>
        <c:lblAlgn val="ctr"/>
        <c:lblOffset val="100"/>
        <c:tickLblSkip val="2"/>
        <c:tickMarkSkip val="1"/>
        <c:noMultiLvlLbl val="0"/>
      </c:catAx>
      <c:valAx>
        <c:axId val="144381056"/>
        <c:scaling>
          <c:orientation val="minMax"/>
          <c:max val="8000"/>
        </c:scaling>
        <c:delete val="0"/>
        <c:axPos val="l"/>
        <c:majorGridlines>
          <c:spPr>
            <a:ln w="3175">
              <a:solidFill>
                <a:schemeClr val="bg1">
                  <a:lumMod val="65000"/>
                </a:schemeClr>
              </a:solidFill>
              <a:prstDash val="dash"/>
            </a:ln>
          </c:spPr>
        </c:majorGridlines>
        <c:numFmt formatCode="General" sourceLinked="1"/>
        <c:majorTickMark val="out"/>
        <c:minorTickMark val="none"/>
        <c:tickLblPos val="nextTo"/>
        <c:txPr>
          <a:bodyPr/>
          <a:lstStyle/>
          <a:p>
            <a:pPr>
              <a:defRPr sz="1000" b="1">
                <a:solidFill>
                  <a:srgbClr val="002060"/>
                </a:solidFill>
              </a:defRPr>
            </a:pPr>
            <a:endParaRPr lang="en-US"/>
          </a:p>
        </c:txPr>
        <c:crossAx val="126590336"/>
        <c:crosses val="autoZero"/>
        <c:crossBetween val="midCat"/>
      </c:valAx>
      <c:valAx>
        <c:axId val="144382592"/>
        <c:scaling>
          <c:orientation val="minMax"/>
        </c:scaling>
        <c:delete val="0"/>
        <c:axPos val="r"/>
        <c:numFmt formatCode="_-* #,##0_-;\-* #,##0_-;_-* &quot;-&quot;??_-;_-@_-" sourceLinked="1"/>
        <c:majorTickMark val="out"/>
        <c:minorTickMark val="none"/>
        <c:tickLblPos val="nextTo"/>
        <c:txPr>
          <a:bodyPr/>
          <a:lstStyle/>
          <a:p>
            <a:pPr>
              <a:defRPr>
                <a:solidFill>
                  <a:srgbClr val="00B0F0"/>
                </a:solidFill>
              </a:defRPr>
            </a:pPr>
            <a:endParaRPr lang="en-US"/>
          </a:p>
        </c:txPr>
        <c:crossAx val="151719936"/>
        <c:crosses val="max"/>
        <c:crossBetween val="between"/>
      </c:valAx>
      <c:catAx>
        <c:axId val="151719936"/>
        <c:scaling>
          <c:orientation val="minMax"/>
        </c:scaling>
        <c:delete val="1"/>
        <c:axPos val="b"/>
        <c:numFmt formatCode="General" sourceLinked="1"/>
        <c:majorTickMark val="out"/>
        <c:minorTickMark val="none"/>
        <c:tickLblPos val="nextTo"/>
        <c:crossAx val="144382592"/>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A44-7B7C-4871-8D06-8DAAE69CFD89}"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9328DDC5-AAE0-4371-A931-2F4185304DD6}">
      <dgm:prSet phldrT="[Text]"/>
      <dgm:spPr>
        <a:solidFill>
          <a:schemeClr val="accent3">
            <a:lumMod val="75000"/>
          </a:schemeClr>
        </a:solidFill>
      </dgm:spPr>
      <dgm:t>
        <a:bodyPr/>
        <a:lstStyle/>
        <a:p>
          <a:r>
            <a:rPr lang="en-US" dirty="0"/>
            <a:t>Complexity</a:t>
          </a:r>
        </a:p>
      </dgm:t>
    </dgm:pt>
    <dgm:pt modelId="{95A2390B-ABF1-4F8B-8D1F-D81451D471C9}" type="parTrans" cxnId="{83623777-CFC6-4198-8DBD-9CA1C3D81177}">
      <dgm:prSet/>
      <dgm:spPr/>
      <dgm:t>
        <a:bodyPr/>
        <a:lstStyle/>
        <a:p>
          <a:endParaRPr lang="en-US"/>
        </a:p>
      </dgm:t>
    </dgm:pt>
    <dgm:pt modelId="{C85B2DAA-22EB-4083-8FFB-31FC0E806B34}" type="sibTrans" cxnId="{83623777-CFC6-4198-8DBD-9CA1C3D81177}">
      <dgm:prSet/>
      <dgm:spPr/>
      <dgm:t>
        <a:bodyPr/>
        <a:lstStyle/>
        <a:p>
          <a:endParaRPr lang="en-US"/>
        </a:p>
      </dgm:t>
    </dgm:pt>
    <dgm:pt modelId="{8F44BECD-FBDD-447E-9907-B7D16DC3781B}">
      <dgm:prSet phldrT="[Text]"/>
      <dgm:spPr/>
      <dgm:t>
        <a:bodyPr/>
        <a:lstStyle/>
        <a:p>
          <a:r>
            <a:rPr lang="en-US" dirty="0">
              <a:solidFill>
                <a:schemeClr val="accent1">
                  <a:lumMod val="50000"/>
                </a:schemeClr>
              </a:solidFill>
            </a:rPr>
            <a:t>39 States, 40 CAAs &amp; 42 Air Navigation Service Providers (ANSPs) </a:t>
          </a:r>
        </a:p>
      </dgm:t>
    </dgm:pt>
    <dgm:pt modelId="{A1196C34-7FDB-4C73-A9BC-2E14738FA1FE}" type="parTrans" cxnId="{1906E2C2-D4B1-4D50-88A7-43CFFABB263D}">
      <dgm:prSet/>
      <dgm:spPr/>
      <dgm:t>
        <a:bodyPr/>
        <a:lstStyle/>
        <a:p>
          <a:endParaRPr lang="en-US"/>
        </a:p>
      </dgm:t>
    </dgm:pt>
    <dgm:pt modelId="{4AA7B862-2CB0-4135-89AE-86884E939EA7}" type="sibTrans" cxnId="{1906E2C2-D4B1-4D50-88A7-43CFFABB263D}">
      <dgm:prSet/>
      <dgm:spPr/>
      <dgm:t>
        <a:bodyPr/>
        <a:lstStyle/>
        <a:p>
          <a:endParaRPr lang="en-US"/>
        </a:p>
      </dgm:t>
    </dgm:pt>
    <dgm:pt modelId="{09A3CE33-C372-49F0-8A89-E515BD158DF0}">
      <dgm:prSet phldrT="[Text]"/>
      <dgm:spPr>
        <a:solidFill>
          <a:srgbClr val="002060"/>
        </a:solidFill>
      </dgm:spPr>
      <dgm:t>
        <a:bodyPr/>
        <a:lstStyle/>
        <a:p>
          <a:r>
            <a:rPr lang="en-US" dirty="0">
              <a:solidFill>
                <a:schemeClr val="bg1"/>
              </a:solidFill>
            </a:rPr>
            <a:t>Economic Growth 2016</a:t>
          </a:r>
        </a:p>
      </dgm:t>
    </dgm:pt>
    <dgm:pt modelId="{A7E48BD3-7DED-48ED-9794-C471B2B84185}" type="parTrans" cxnId="{A45E7CA3-159D-45BE-95EC-B6A6C2D403D2}">
      <dgm:prSet/>
      <dgm:spPr/>
      <dgm:t>
        <a:bodyPr/>
        <a:lstStyle/>
        <a:p>
          <a:endParaRPr lang="en-US"/>
        </a:p>
      </dgm:t>
    </dgm:pt>
    <dgm:pt modelId="{C51500F8-FA71-4631-A3E0-DA0174B5BCD5}" type="sibTrans" cxnId="{A45E7CA3-159D-45BE-95EC-B6A6C2D403D2}">
      <dgm:prSet/>
      <dgm:spPr/>
      <dgm:t>
        <a:bodyPr/>
        <a:lstStyle/>
        <a:p>
          <a:endParaRPr lang="en-US"/>
        </a:p>
      </dgm:t>
    </dgm:pt>
    <dgm:pt modelId="{0D145086-76A4-4DA4-A69F-66771A7C40F1}">
      <dgm:prSet phldrT="[Text]"/>
      <dgm:spPr>
        <a:solidFill>
          <a:schemeClr val="accent1">
            <a:lumMod val="20000"/>
            <a:lumOff val="80000"/>
            <a:alpha val="90000"/>
          </a:schemeClr>
        </a:solidFill>
      </dgm:spPr>
      <dgm:t>
        <a:bodyPr/>
        <a:lstStyle/>
        <a:p>
          <a:r>
            <a:rPr lang="en-US" sz="1800" dirty="0">
              <a:solidFill>
                <a:sysClr val="windowText" lastClr="000000"/>
              </a:solidFill>
            </a:rPr>
            <a:t>10.2% growth in Revenue Passenger Kilometer (RPK)</a:t>
          </a:r>
        </a:p>
      </dgm:t>
    </dgm:pt>
    <dgm:pt modelId="{7C023118-CD87-4C9D-B26F-40609F90C0AD}" type="parTrans" cxnId="{6AED8E0B-F204-4982-ABC8-3E2C0D6B3A62}">
      <dgm:prSet/>
      <dgm:spPr/>
      <dgm:t>
        <a:bodyPr/>
        <a:lstStyle/>
        <a:p>
          <a:endParaRPr lang="en-US"/>
        </a:p>
      </dgm:t>
    </dgm:pt>
    <dgm:pt modelId="{1F3AEFE4-5C9D-4D36-BCD5-6BFD0EED8659}" type="sibTrans" cxnId="{6AED8E0B-F204-4982-ABC8-3E2C0D6B3A62}">
      <dgm:prSet/>
      <dgm:spPr/>
      <dgm:t>
        <a:bodyPr/>
        <a:lstStyle/>
        <a:p>
          <a:endParaRPr lang="en-US"/>
        </a:p>
      </dgm:t>
    </dgm:pt>
    <dgm:pt modelId="{A5F418CC-DEEF-4703-8AB6-3507D584AC36}">
      <dgm:prSet phldrT="[Text]"/>
      <dgm:spPr>
        <a:solidFill>
          <a:srgbClr val="FF0000"/>
        </a:solidFill>
      </dgm:spPr>
      <dgm:t>
        <a:bodyPr/>
        <a:lstStyle/>
        <a:p>
          <a:r>
            <a:rPr lang="en-US" dirty="0"/>
            <a:t>Threats</a:t>
          </a:r>
        </a:p>
      </dgm:t>
    </dgm:pt>
    <dgm:pt modelId="{ED31DF5E-92B5-4F65-8790-7702254F8B1F}" type="parTrans" cxnId="{9927FF59-1761-49AA-B576-778461C081B7}">
      <dgm:prSet/>
      <dgm:spPr/>
      <dgm:t>
        <a:bodyPr/>
        <a:lstStyle/>
        <a:p>
          <a:endParaRPr lang="en-US"/>
        </a:p>
      </dgm:t>
    </dgm:pt>
    <dgm:pt modelId="{AF763567-0957-4800-AF57-A2338C313992}" type="sibTrans" cxnId="{9927FF59-1761-49AA-B576-778461C081B7}">
      <dgm:prSet/>
      <dgm:spPr/>
      <dgm:t>
        <a:bodyPr/>
        <a:lstStyle/>
        <a:p>
          <a:endParaRPr lang="en-US"/>
        </a:p>
      </dgm:t>
    </dgm:pt>
    <dgm:pt modelId="{404C0102-509A-4F1A-81CC-81067A77D025}">
      <dgm:prSet phldrT="[Text]"/>
      <dgm:spPr/>
      <dgm:t>
        <a:bodyPr/>
        <a:lstStyle/>
        <a:p>
          <a:r>
            <a:rPr lang="en-US" dirty="0">
              <a:solidFill>
                <a:schemeClr val="accent6">
                  <a:lumMod val="50000"/>
                </a:schemeClr>
              </a:solidFill>
            </a:rPr>
            <a:t>Natural Disasters (Earthquakes,  Tsunami, Volcanoes, Tropical cyclones)</a:t>
          </a:r>
        </a:p>
      </dgm:t>
    </dgm:pt>
    <dgm:pt modelId="{14216A09-1162-4817-A34D-B9E7C6BB08EF}" type="parTrans" cxnId="{61F9C548-8D81-47DA-9E44-5FE29C5C94B3}">
      <dgm:prSet/>
      <dgm:spPr/>
      <dgm:t>
        <a:bodyPr/>
        <a:lstStyle/>
        <a:p>
          <a:endParaRPr lang="en-US"/>
        </a:p>
      </dgm:t>
    </dgm:pt>
    <dgm:pt modelId="{C4198B22-0497-488D-B0F8-C1F3702F7C8F}" type="sibTrans" cxnId="{61F9C548-8D81-47DA-9E44-5FE29C5C94B3}">
      <dgm:prSet/>
      <dgm:spPr/>
      <dgm:t>
        <a:bodyPr/>
        <a:lstStyle/>
        <a:p>
          <a:endParaRPr lang="en-US"/>
        </a:p>
      </dgm:t>
    </dgm:pt>
    <dgm:pt modelId="{EEBCD000-3956-4966-845C-D1F14BEA675C}">
      <dgm:prSet/>
      <dgm:spPr/>
      <dgm:t>
        <a:bodyPr/>
        <a:lstStyle/>
        <a:p>
          <a:r>
            <a:rPr lang="en-US" dirty="0">
              <a:solidFill>
                <a:schemeClr val="accent1">
                  <a:lumMod val="50000"/>
                </a:schemeClr>
              </a:solidFill>
            </a:rPr>
            <a:t>49 Flight Information Regions, Vast Oceanic Airspace</a:t>
          </a:r>
        </a:p>
      </dgm:t>
    </dgm:pt>
    <dgm:pt modelId="{1D0D2947-1CE9-41DA-95D2-EFC0DBD45077}" type="parTrans" cxnId="{765C8CAE-6C0D-475C-8B7E-1AF37D69C8E7}">
      <dgm:prSet/>
      <dgm:spPr/>
      <dgm:t>
        <a:bodyPr/>
        <a:lstStyle/>
        <a:p>
          <a:endParaRPr lang="en-US"/>
        </a:p>
      </dgm:t>
    </dgm:pt>
    <dgm:pt modelId="{BAAE14EE-61F2-4A25-98D9-E600E036364F}" type="sibTrans" cxnId="{765C8CAE-6C0D-475C-8B7E-1AF37D69C8E7}">
      <dgm:prSet/>
      <dgm:spPr/>
      <dgm:t>
        <a:bodyPr/>
        <a:lstStyle/>
        <a:p>
          <a:endParaRPr lang="en-US"/>
        </a:p>
      </dgm:t>
    </dgm:pt>
    <dgm:pt modelId="{EB8EA6F5-CC1D-4127-93A3-BD535DA37E74}">
      <dgm:prSet/>
      <dgm:spPr>
        <a:solidFill>
          <a:schemeClr val="accent1">
            <a:lumMod val="20000"/>
            <a:lumOff val="80000"/>
            <a:alpha val="90000"/>
          </a:schemeClr>
        </a:solidFill>
      </dgm:spPr>
      <dgm:t>
        <a:bodyPr/>
        <a:lstStyle/>
        <a:p>
          <a:r>
            <a:rPr lang="en-US" sz="1800" dirty="0">
              <a:solidFill>
                <a:sysClr val="windowText" lastClr="000000"/>
              </a:solidFill>
            </a:rPr>
            <a:t>Global Market Share</a:t>
          </a:r>
        </a:p>
      </dgm:t>
    </dgm:pt>
    <dgm:pt modelId="{84599780-AB18-4BFC-87EC-8E62F64389B3}" type="parTrans" cxnId="{0A04CC31-5EE1-42B2-A1C5-F73FDE75FCA4}">
      <dgm:prSet/>
      <dgm:spPr/>
      <dgm:t>
        <a:bodyPr/>
        <a:lstStyle/>
        <a:p>
          <a:endParaRPr lang="en-US"/>
        </a:p>
      </dgm:t>
    </dgm:pt>
    <dgm:pt modelId="{D8BFA042-854D-46D2-A783-BDBC33F3142E}" type="sibTrans" cxnId="{0A04CC31-5EE1-42B2-A1C5-F73FDE75FCA4}">
      <dgm:prSet/>
      <dgm:spPr/>
      <dgm:t>
        <a:bodyPr/>
        <a:lstStyle/>
        <a:p>
          <a:endParaRPr lang="en-US"/>
        </a:p>
      </dgm:t>
    </dgm:pt>
    <dgm:pt modelId="{351B874A-D5A4-4FAD-B520-2450CB99A7EB}">
      <dgm:prSet/>
      <dgm:spPr>
        <a:solidFill>
          <a:schemeClr val="accent1">
            <a:lumMod val="20000"/>
            <a:lumOff val="80000"/>
            <a:alpha val="90000"/>
          </a:schemeClr>
        </a:solidFill>
      </dgm:spPr>
      <dgm:t>
        <a:bodyPr/>
        <a:lstStyle/>
        <a:p>
          <a:r>
            <a:rPr lang="en-US" sz="1800" dirty="0">
              <a:solidFill>
                <a:sysClr val="windowText" lastClr="000000"/>
              </a:solidFill>
            </a:rPr>
            <a:t>Supports 30.9m jobs &amp; GDP of $632b</a:t>
          </a:r>
        </a:p>
      </dgm:t>
    </dgm:pt>
    <dgm:pt modelId="{8E8A483E-E62E-4968-B7A7-7345076437D8}" type="parTrans" cxnId="{6C7A00D5-EFEE-4A1F-A16A-CD0C82AA8118}">
      <dgm:prSet/>
      <dgm:spPr/>
      <dgm:t>
        <a:bodyPr/>
        <a:lstStyle/>
        <a:p>
          <a:endParaRPr lang="en-US"/>
        </a:p>
      </dgm:t>
    </dgm:pt>
    <dgm:pt modelId="{F4B532D8-6238-4917-90EB-22BC68F598D3}" type="sibTrans" cxnId="{6C7A00D5-EFEE-4A1F-A16A-CD0C82AA8118}">
      <dgm:prSet/>
      <dgm:spPr/>
      <dgm:t>
        <a:bodyPr/>
        <a:lstStyle/>
        <a:p>
          <a:endParaRPr lang="en-US"/>
        </a:p>
      </dgm:t>
    </dgm:pt>
    <dgm:pt modelId="{D986B385-9FE4-4A20-A85B-C80238D1B7C0}">
      <dgm:prSet/>
      <dgm:spPr/>
      <dgm:t>
        <a:bodyPr/>
        <a:lstStyle/>
        <a:p>
          <a:endParaRPr lang="en-US" dirty="0">
            <a:solidFill>
              <a:schemeClr val="accent6">
                <a:lumMod val="50000"/>
              </a:schemeClr>
            </a:solidFill>
          </a:endParaRPr>
        </a:p>
      </dgm:t>
    </dgm:pt>
    <dgm:pt modelId="{2008CB48-AA58-4BEC-86C8-9CFBA5E3F7E6}" type="parTrans" cxnId="{C5FDDC9E-E2B0-4E65-BFDC-C908F77702DA}">
      <dgm:prSet/>
      <dgm:spPr/>
      <dgm:t>
        <a:bodyPr/>
        <a:lstStyle/>
        <a:p>
          <a:endParaRPr lang="en-US"/>
        </a:p>
      </dgm:t>
    </dgm:pt>
    <dgm:pt modelId="{4F32C566-04D7-4E4A-870C-D223028F4741}" type="sibTrans" cxnId="{C5FDDC9E-E2B0-4E65-BFDC-C908F77702DA}">
      <dgm:prSet/>
      <dgm:spPr/>
      <dgm:t>
        <a:bodyPr/>
        <a:lstStyle/>
        <a:p>
          <a:endParaRPr lang="en-US"/>
        </a:p>
      </dgm:t>
    </dgm:pt>
    <dgm:pt modelId="{34650845-7408-4FDC-992E-5B4A9E602EE9}">
      <dgm:prSet/>
      <dgm:spPr/>
      <dgm:t>
        <a:bodyPr/>
        <a:lstStyle/>
        <a:p>
          <a:r>
            <a:rPr lang="en-US" dirty="0">
              <a:solidFill>
                <a:schemeClr val="accent6">
                  <a:lumMod val="50000"/>
                </a:schemeClr>
              </a:solidFill>
            </a:rPr>
            <a:t>Health threats (Avian Bird’s Flu, H1NI)</a:t>
          </a:r>
        </a:p>
      </dgm:t>
    </dgm:pt>
    <dgm:pt modelId="{1076BF04-2390-47A2-AC37-4F457EA7A092}" type="parTrans" cxnId="{E38AF04E-8C22-43AC-B63A-349DED365AD1}">
      <dgm:prSet/>
      <dgm:spPr/>
      <dgm:t>
        <a:bodyPr/>
        <a:lstStyle/>
        <a:p>
          <a:endParaRPr lang="en-US"/>
        </a:p>
      </dgm:t>
    </dgm:pt>
    <dgm:pt modelId="{98928701-9C10-4DA9-9231-48ECB24033B5}" type="sibTrans" cxnId="{E38AF04E-8C22-43AC-B63A-349DED365AD1}">
      <dgm:prSet/>
      <dgm:spPr/>
      <dgm:t>
        <a:bodyPr/>
        <a:lstStyle/>
        <a:p>
          <a:endParaRPr lang="en-US"/>
        </a:p>
      </dgm:t>
    </dgm:pt>
    <dgm:pt modelId="{5B59571A-4445-4B97-AD79-080FB9A0A5EF}">
      <dgm:prSet phldrT="[Text]"/>
      <dgm:spPr/>
      <dgm:t>
        <a:bodyPr/>
        <a:lstStyle/>
        <a:p>
          <a:endParaRPr lang="en-US" dirty="0">
            <a:solidFill>
              <a:schemeClr val="accent1">
                <a:lumMod val="50000"/>
              </a:schemeClr>
            </a:solidFill>
          </a:endParaRPr>
        </a:p>
      </dgm:t>
    </dgm:pt>
    <dgm:pt modelId="{AFB00B66-A02C-4277-9E91-F839665FCC87}" type="parTrans" cxnId="{7AFC80D0-8973-4BA9-9402-F8AD0C2AA2CA}">
      <dgm:prSet/>
      <dgm:spPr/>
      <dgm:t>
        <a:bodyPr/>
        <a:lstStyle/>
        <a:p>
          <a:endParaRPr lang="en-US"/>
        </a:p>
      </dgm:t>
    </dgm:pt>
    <dgm:pt modelId="{EA1579C3-5758-40C7-AFC8-EEFF08DA120E}" type="sibTrans" cxnId="{7AFC80D0-8973-4BA9-9402-F8AD0C2AA2CA}">
      <dgm:prSet/>
      <dgm:spPr/>
      <dgm:t>
        <a:bodyPr/>
        <a:lstStyle/>
        <a:p>
          <a:endParaRPr lang="en-US"/>
        </a:p>
      </dgm:t>
    </dgm:pt>
    <dgm:pt modelId="{59118252-9279-4C53-82F2-EDAE01C5E06D}">
      <dgm:prSet custT="1"/>
      <dgm:spPr>
        <a:solidFill>
          <a:schemeClr val="accent1">
            <a:lumMod val="20000"/>
            <a:lumOff val="80000"/>
            <a:alpha val="90000"/>
          </a:schemeClr>
        </a:solidFill>
      </dgm:spPr>
      <dgm:t>
        <a:bodyPr/>
        <a:lstStyle/>
        <a:p>
          <a:r>
            <a:rPr lang="en-US" sz="1600" dirty="0">
              <a:solidFill>
                <a:sysClr val="windowText" lastClr="000000"/>
              </a:solidFill>
            </a:rPr>
            <a:t>33% Passenger</a:t>
          </a:r>
        </a:p>
      </dgm:t>
    </dgm:pt>
    <dgm:pt modelId="{45976839-7F83-4867-8024-C865240AA28C}" type="parTrans" cxnId="{C98EB9D2-5AB6-4501-91DE-6A0B601055FE}">
      <dgm:prSet/>
      <dgm:spPr/>
      <dgm:t>
        <a:bodyPr/>
        <a:lstStyle/>
        <a:p>
          <a:endParaRPr lang="en-US"/>
        </a:p>
      </dgm:t>
    </dgm:pt>
    <dgm:pt modelId="{942D7079-5B3D-4E5C-9119-FC6D260BDE8C}" type="sibTrans" cxnId="{C98EB9D2-5AB6-4501-91DE-6A0B601055FE}">
      <dgm:prSet/>
      <dgm:spPr/>
      <dgm:t>
        <a:bodyPr/>
        <a:lstStyle/>
        <a:p>
          <a:endParaRPr lang="en-US"/>
        </a:p>
      </dgm:t>
    </dgm:pt>
    <dgm:pt modelId="{C20BF75F-E4BE-4721-9BB3-3031CE4856AC}">
      <dgm:prSet custT="1"/>
      <dgm:spPr>
        <a:solidFill>
          <a:schemeClr val="accent1">
            <a:lumMod val="20000"/>
            <a:lumOff val="80000"/>
            <a:alpha val="90000"/>
          </a:schemeClr>
        </a:solidFill>
      </dgm:spPr>
      <dgm:t>
        <a:bodyPr/>
        <a:lstStyle/>
        <a:p>
          <a:r>
            <a:rPr lang="en-US" sz="1600" dirty="0">
              <a:solidFill>
                <a:sysClr val="windowText" lastClr="000000"/>
              </a:solidFill>
            </a:rPr>
            <a:t>39% Cargo </a:t>
          </a:r>
        </a:p>
      </dgm:t>
    </dgm:pt>
    <dgm:pt modelId="{436F6495-0E03-4E37-A70C-5F668B64B572}" type="parTrans" cxnId="{5B3EF73C-6468-4FC3-8FFB-08F816E7DBC7}">
      <dgm:prSet/>
      <dgm:spPr/>
      <dgm:t>
        <a:bodyPr/>
        <a:lstStyle/>
        <a:p>
          <a:endParaRPr lang="en-US"/>
        </a:p>
      </dgm:t>
    </dgm:pt>
    <dgm:pt modelId="{718A16F6-71E2-40C0-A92F-744A027CA24F}" type="sibTrans" cxnId="{5B3EF73C-6468-4FC3-8FFB-08F816E7DBC7}">
      <dgm:prSet/>
      <dgm:spPr/>
      <dgm:t>
        <a:bodyPr/>
        <a:lstStyle/>
        <a:p>
          <a:endParaRPr lang="en-US"/>
        </a:p>
      </dgm:t>
    </dgm:pt>
    <dgm:pt modelId="{FAA19466-54D2-4B04-852A-8E4620AA8B96}">
      <dgm:prSet custT="1"/>
      <dgm:spPr>
        <a:solidFill>
          <a:schemeClr val="accent1">
            <a:lumMod val="20000"/>
            <a:lumOff val="80000"/>
            <a:alpha val="90000"/>
          </a:schemeClr>
        </a:solidFill>
      </dgm:spPr>
      <dgm:t>
        <a:bodyPr/>
        <a:lstStyle/>
        <a:p>
          <a:endParaRPr lang="en-US" sz="1600" dirty="0">
            <a:solidFill>
              <a:sysClr val="windowText" lastClr="000000"/>
            </a:solidFill>
          </a:endParaRPr>
        </a:p>
      </dgm:t>
    </dgm:pt>
    <dgm:pt modelId="{5968B4D9-09AB-4E17-B11B-866846E5DCBB}" type="parTrans" cxnId="{F4E32704-1AFF-467F-B4C5-92AA128DA033}">
      <dgm:prSet/>
      <dgm:spPr/>
      <dgm:t>
        <a:bodyPr/>
        <a:lstStyle/>
        <a:p>
          <a:endParaRPr lang="en-US"/>
        </a:p>
      </dgm:t>
    </dgm:pt>
    <dgm:pt modelId="{8DB05843-172D-48FD-A456-0DC9643C6F49}" type="sibTrans" cxnId="{F4E32704-1AFF-467F-B4C5-92AA128DA033}">
      <dgm:prSet/>
      <dgm:spPr/>
      <dgm:t>
        <a:bodyPr/>
        <a:lstStyle/>
        <a:p>
          <a:endParaRPr lang="en-US"/>
        </a:p>
      </dgm:t>
    </dgm:pt>
    <dgm:pt modelId="{5BCCE073-1683-4035-859A-4B045E22478F}">
      <dgm:prSet phldrT="[Text]"/>
      <dgm:spPr>
        <a:solidFill>
          <a:schemeClr val="accent1">
            <a:lumMod val="20000"/>
            <a:lumOff val="80000"/>
            <a:alpha val="90000"/>
          </a:schemeClr>
        </a:solidFill>
      </dgm:spPr>
      <dgm:t>
        <a:bodyPr/>
        <a:lstStyle/>
        <a:p>
          <a:endParaRPr lang="en-US" sz="1800" dirty="0">
            <a:solidFill>
              <a:sysClr val="windowText" lastClr="000000"/>
            </a:solidFill>
          </a:endParaRPr>
        </a:p>
      </dgm:t>
    </dgm:pt>
    <dgm:pt modelId="{BA775238-4535-4FA7-9C94-AC0878124022}" type="parTrans" cxnId="{5FEAADEC-EAAE-44E4-A2C3-9C82B1D0C487}">
      <dgm:prSet/>
      <dgm:spPr/>
      <dgm:t>
        <a:bodyPr/>
        <a:lstStyle/>
        <a:p>
          <a:endParaRPr lang="en-US"/>
        </a:p>
      </dgm:t>
    </dgm:pt>
    <dgm:pt modelId="{00D219C0-47F9-41F4-A7A8-D97C7E94342F}" type="sibTrans" cxnId="{5FEAADEC-EAAE-44E4-A2C3-9C82B1D0C487}">
      <dgm:prSet/>
      <dgm:spPr/>
      <dgm:t>
        <a:bodyPr/>
        <a:lstStyle/>
        <a:p>
          <a:endParaRPr lang="en-US"/>
        </a:p>
      </dgm:t>
    </dgm:pt>
    <dgm:pt modelId="{60026393-406B-45BA-A173-F56DF2E85D60}">
      <dgm:prSet/>
      <dgm:spPr/>
      <dgm:t>
        <a:bodyPr/>
        <a:lstStyle/>
        <a:p>
          <a:endParaRPr lang="en-US" dirty="0">
            <a:solidFill>
              <a:schemeClr val="accent6">
                <a:lumMod val="50000"/>
              </a:schemeClr>
            </a:solidFill>
          </a:endParaRPr>
        </a:p>
      </dgm:t>
    </dgm:pt>
    <dgm:pt modelId="{A26B81DB-1A52-4023-ABF1-3FD52C7E978A}" type="parTrans" cxnId="{FE69734E-228A-4273-A9A8-3C4917368113}">
      <dgm:prSet/>
      <dgm:spPr/>
      <dgm:t>
        <a:bodyPr/>
        <a:lstStyle/>
        <a:p>
          <a:endParaRPr lang="en-US"/>
        </a:p>
      </dgm:t>
    </dgm:pt>
    <dgm:pt modelId="{6BA9EDE8-32E7-451A-8C67-7EF24C9A6E97}" type="sibTrans" cxnId="{FE69734E-228A-4273-A9A8-3C4917368113}">
      <dgm:prSet/>
      <dgm:spPr/>
      <dgm:t>
        <a:bodyPr/>
        <a:lstStyle/>
        <a:p>
          <a:endParaRPr lang="en-US"/>
        </a:p>
      </dgm:t>
    </dgm:pt>
    <dgm:pt modelId="{6D2F963F-DC59-4C9E-89E3-D7A96D0C73A6}">
      <dgm:prSet/>
      <dgm:spPr/>
      <dgm:t>
        <a:bodyPr/>
        <a:lstStyle/>
        <a:p>
          <a:r>
            <a:rPr lang="en-US" dirty="0">
              <a:solidFill>
                <a:schemeClr val="accent6">
                  <a:lumMod val="50000"/>
                </a:schemeClr>
              </a:solidFill>
            </a:rPr>
            <a:t>Financial Downturn</a:t>
          </a:r>
        </a:p>
      </dgm:t>
    </dgm:pt>
    <dgm:pt modelId="{D9058077-3688-45FB-93A6-BA624153A637}" type="parTrans" cxnId="{F074C005-45F6-43DE-8D9E-649E68F59FF8}">
      <dgm:prSet/>
      <dgm:spPr/>
      <dgm:t>
        <a:bodyPr/>
        <a:lstStyle/>
        <a:p>
          <a:endParaRPr lang="en-US"/>
        </a:p>
      </dgm:t>
    </dgm:pt>
    <dgm:pt modelId="{9F9DAAE5-3C75-4F31-9688-0998C948D843}" type="sibTrans" cxnId="{F074C005-45F6-43DE-8D9E-649E68F59FF8}">
      <dgm:prSet/>
      <dgm:spPr/>
      <dgm:t>
        <a:bodyPr/>
        <a:lstStyle/>
        <a:p>
          <a:endParaRPr lang="en-US"/>
        </a:p>
      </dgm:t>
    </dgm:pt>
    <dgm:pt modelId="{DF6F6295-4957-492F-9FB8-07158287DF33}">
      <dgm:prSet/>
      <dgm:spPr/>
      <dgm:t>
        <a:bodyPr/>
        <a:lstStyle/>
        <a:p>
          <a:endParaRPr lang="en-US" dirty="0">
            <a:solidFill>
              <a:schemeClr val="accent6">
                <a:lumMod val="50000"/>
              </a:schemeClr>
            </a:solidFill>
          </a:endParaRPr>
        </a:p>
      </dgm:t>
    </dgm:pt>
    <dgm:pt modelId="{2296DA96-A099-49C7-8A02-8D44D33E787B}" type="parTrans" cxnId="{01F2FADC-AC0A-4929-B06F-827CEEAE1A35}">
      <dgm:prSet/>
      <dgm:spPr/>
      <dgm:t>
        <a:bodyPr/>
        <a:lstStyle/>
        <a:p>
          <a:endParaRPr lang="en-US"/>
        </a:p>
      </dgm:t>
    </dgm:pt>
    <dgm:pt modelId="{DD7C0D8C-6B05-4C04-80E7-D7A3E551750A}" type="sibTrans" cxnId="{01F2FADC-AC0A-4929-B06F-827CEEAE1A35}">
      <dgm:prSet/>
      <dgm:spPr/>
      <dgm:t>
        <a:bodyPr/>
        <a:lstStyle/>
        <a:p>
          <a:endParaRPr lang="en-US"/>
        </a:p>
      </dgm:t>
    </dgm:pt>
    <dgm:pt modelId="{74ECB749-17C9-42DF-9932-FF98E9FA835B}">
      <dgm:prSet/>
      <dgm:spPr/>
      <dgm:t>
        <a:bodyPr/>
        <a:lstStyle/>
        <a:p>
          <a:r>
            <a:rPr lang="en-US" dirty="0">
              <a:solidFill>
                <a:schemeClr val="accent1">
                  <a:lumMod val="50000"/>
                </a:schemeClr>
              </a:solidFill>
            </a:rPr>
            <a:t>Diverse Aviation Capacity </a:t>
          </a:r>
        </a:p>
      </dgm:t>
    </dgm:pt>
    <dgm:pt modelId="{DC2089F6-CA97-4F98-BAF7-F0DA74B5FB76}" type="parTrans" cxnId="{37C449B9-62E4-4655-B11D-66D0C2A0C251}">
      <dgm:prSet/>
      <dgm:spPr/>
      <dgm:t>
        <a:bodyPr/>
        <a:lstStyle/>
        <a:p>
          <a:endParaRPr lang="en-US"/>
        </a:p>
      </dgm:t>
    </dgm:pt>
    <dgm:pt modelId="{1F51A1D5-61D6-4191-B8EC-45AD7CDC61F0}" type="sibTrans" cxnId="{37C449B9-62E4-4655-B11D-66D0C2A0C251}">
      <dgm:prSet/>
      <dgm:spPr/>
      <dgm:t>
        <a:bodyPr/>
        <a:lstStyle/>
        <a:p>
          <a:endParaRPr lang="en-US"/>
        </a:p>
      </dgm:t>
    </dgm:pt>
    <dgm:pt modelId="{83AEDFDD-6863-4204-AC60-9D0E668B3B2F}">
      <dgm:prSet/>
      <dgm:spPr/>
      <dgm:t>
        <a:bodyPr/>
        <a:lstStyle/>
        <a:p>
          <a:endParaRPr lang="en-US" dirty="0">
            <a:solidFill>
              <a:schemeClr val="accent1">
                <a:lumMod val="50000"/>
              </a:schemeClr>
            </a:solidFill>
          </a:endParaRPr>
        </a:p>
      </dgm:t>
    </dgm:pt>
    <dgm:pt modelId="{A2C86BE8-7870-4830-B2D9-0EDC8C41BC66}" type="parTrans" cxnId="{A9F305FD-FF5B-43CB-BF6C-A26DDEBC4950}">
      <dgm:prSet/>
      <dgm:spPr/>
      <dgm:t>
        <a:bodyPr/>
        <a:lstStyle/>
        <a:p>
          <a:endParaRPr lang="en-US"/>
        </a:p>
      </dgm:t>
    </dgm:pt>
    <dgm:pt modelId="{3E190E46-0981-403B-BF1B-656F3AE42A16}" type="sibTrans" cxnId="{A9F305FD-FF5B-43CB-BF6C-A26DDEBC4950}">
      <dgm:prSet/>
      <dgm:spPr/>
      <dgm:t>
        <a:bodyPr/>
        <a:lstStyle/>
        <a:p>
          <a:endParaRPr lang="en-US"/>
        </a:p>
      </dgm:t>
    </dgm:pt>
    <dgm:pt modelId="{EF168F0B-CFBF-496F-976B-98F8293C5E69}" type="pres">
      <dgm:prSet presAssocID="{26339A44-7B7C-4871-8D06-8DAAE69CFD89}" presName="Name0" presStyleCnt="0">
        <dgm:presLayoutVars>
          <dgm:dir/>
          <dgm:animLvl val="lvl"/>
          <dgm:resizeHandles val="exact"/>
        </dgm:presLayoutVars>
      </dgm:prSet>
      <dgm:spPr/>
      <dgm:t>
        <a:bodyPr/>
        <a:lstStyle/>
        <a:p>
          <a:endParaRPr lang="en-US"/>
        </a:p>
      </dgm:t>
    </dgm:pt>
    <dgm:pt modelId="{638B1786-8D6A-45AE-BAF5-C920A01AC5DF}" type="pres">
      <dgm:prSet presAssocID="{9328DDC5-AAE0-4371-A931-2F4185304DD6}" presName="composite" presStyleCnt="0"/>
      <dgm:spPr/>
    </dgm:pt>
    <dgm:pt modelId="{63E979DF-6EFD-43A9-8664-159811E200EA}" type="pres">
      <dgm:prSet presAssocID="{9328DDC5-AAE0-4371-A931-2F4185304DD6}" presName="parTx" presStyleLbl="alignNode1" presStyleIdx="0" presStyleCnt="3">
        <dgm:presLayoutVars>
          <dgm:chMax val="0"/>
          <dgm:chPref val="0"/>
          <dgm:bulletEnabled val="1"/>
        </dgm:presLayoutVars>
      </dgm:prSet>
      <dgm:spPr/>
      <dgm:t>
        <a:bodyPr/>
        <a:lstStyle/>
        <a:p>
          <a:endParaRPr lang="en-US"/>
        </a:p>
      </dgm:t>
    </dgm:pt>
    <dgm:pt modelId="{1AB5A2CF-40AB-446C-BE12-ECB5A7DCF2B5}" type="pres">
      <dgm:prSet presAssocID="{9328DDC5-AAE0-4371-A931-2F4185304DD6}" presName="desTx" presStyleLbl="alignAccFollowNode1" presStyleIdx="0" presStyleCnt="3">
        <dgm:presLayoutVars>
          <dgm:bulletEnabled val="1"/>
        </dgm:presLayoutVars>
      </dgm:prSet>
      <dgm:spPr/>
      <dgm:t>
        <a:bodyPr/>
        <a:lstStyle/>
        <a:p>
          <a:endParaRPr lang="en-US"/>
        </a:p>
      </dgm:t>
    </dgm:pt>
    <dgm:pt modelId="{3927FB33-5CE8-44C4-8669-E63CEEE3D39A}" type="pres">
      <dgm:prSet presAssocID="{C85B2DAA-22EB-4083-8FFB-31FC0E806B34}" presName="space" presStyleCnt="0"/>
      <dgm:spPr/>
    </dgm:pt>
    <dgm:pt modelId="{008EAB3D-36BC-4240-9B2F-00913FC991BA}" type="pres">
      <dgm:prSet presAssocID="{09A3CE33-C372-49F0-8A89-E515BD158DF0}" presName="composite" presStyleCnt="0"/>
      <dgm:spPr/>
    </dgm:pt>
    <dgm:pt modelId="{86913E75-E6A5-414C-BD11-88CDAE70B382}" type="pres">
      <dgm:prSet presAssocID="{09A3CE33-C372-49F0-8A89-E515BD158DF0}" presName="parTx" presStyleLbl="alignNode1" presStyleIdx="1" presStyleCnt="3">
        <dgm:presLayoutVars>
          <dgm:chMax val="0"/>
          <dgm:chPref val="0"/>
          <dgm:bulletEnabled val="1"/>
        </dgm:presLayoutVars>
      </dgm:prSet>
      <dgm:spPr/>
      <dgm:t>
        <a:bodyPr/>
        <a:lstStyle/>
        <a:p>
          <a:endParaRPr lang="en-US"/>
        </a:p>
      </dgm:t>
    </dgm:pt>
    <dgm:pt modelId="{04198D93-01F9-487C-BB23-C4154990FDD7}" type="pres">
      <dgm:prSet presAssocID="{09A3CE33-C372-49F0-8A89-E515BD158DF0}" presName="desTx" presStyleLbl="alignAccFollowNode1" presStyleIdx="1" presStyleCnt="3">
        <dgm:presLayoutVars>
          <dgm:bulletEnabled val="1"/>
        </dgm:presLayoutVars>
      </dgm:prSet>
      <dgm:spPr/>
      <dgm:t>
        <a:bodyPr/>
        <a:lstStyle/>
        <a:p>
          <a:endParaRPr lang="en-US"/>
        </a:p>
      </dgm:t>
    </dgm:pt>
    <dgm:pt modelId="{BCFB5447-AA01-407B-8426-A7B2DD0F5034}" type="pres">
      <dgm:prSet presAssocID="{C51500F8-FA71-4631-A3E0-DA0174B5BCD5}" presName="space" presStyleCnt="0"/>
      <dgm:spPr/>
    </dgm:pt>
    <dgm:pt modelId="{3AA4EAC5-DEF1-4F51-8904-3C4B452F12BC}" type="pres">
      <dgm:prSet presAssocID="{A5F418CC-DEEF-4703-8AB6-3507D584AC36}" presName="composite" presStyleCnt="0"/>
      <dgm:spPr/>
    </dgm:pt>
    <dgm:pt modelId="{538F6AD8-A9DD-4DCA-9785-95CCBB4A7B3F}" type="pres">
      <dgm:prSet presAssocID="{A5F418CC-DEEF-4703-8AB6-3507D584AC36}" presName="parTx" presStyleLbl="alignNode1" presStyleIdx="2" presStyleCnt="3">
        <dgm:presLayoutVars>
          <dgm:chMax val="0"/>
          <dgm:chPref val="0"/>
          <dgm:bulletEnabled val="1"/>
        </dgm:presLayoutVars>
      </dgm:prSet>
      <dgm:spPr/>
      <dgm:t>
        <a:bodyPr/>
        <a:lstStyle/>
        <a:p>
          <a:endParaRPr lang="en-US"/>
        </a:p>
      </dgm:t>
    </dgm:pt>
    <dgm:pt modelId="{B1D3F0C1-0370-428B-8DE3-BD7FB0D3A0D6}" type="pres">
      <dgm:prSet presAssocID="{A5F418CC-DEEF-4703-8AB6-3507D584AC36}" presName="desTx" presStyleLbl="alignAccFollowNode1" presStyleIdx="2" presStyleCnt="3">
        <dgm:presLayoutVars>
          <dgm:bulletEnabled val="1"/>
        </dgm:presLayoutVars>
      </dgm:prSet>
      <dgm:spPr/>
      <dgm:t>
        <a:bodyPr/>
        <a:lstStyle/>
        <a:p>
          <a:endParaRPr lang="en-US"/>
        </a:p>
      </dgm:t>
    </dgm:pt>
  </dgm:ptLst>
  <dgm:cxnLst>
    <dgm:cxn modelId="{37C449B9-62E4-4655-B11D-66D0C2A0C251}" srcId="{9328DDC5-AAE0-4371-A931-2F4185304DD6}" destId="{74ECB749-17C9-42DF-9932-FF98E9FA835B}" srcOrd="4" destOrd="0" parTransId="{DC2089F6-CA97-4F98-BAF7-F0DA74B5FB76}" sibTransId="{1F51A1D5-61D6-4191-B8EC-45AD7CDC61F0}"/>
    <dgm:cxn modelId="{27BFF38A-D696-43F2-9569-A503DA92418D}" type="presOf" srcId="{5B59571A-4445-4B97-AD79-080FB9A0A5EF}" destId="{1AB5A2CF-40AB-446C-BE12-ECB5A7DCF2B5}" srcOrd="0" destOrd="1" presId="urn:microsoft.com/office/officeart/2005/8/layout/hList1"/>
    <dgm:cxn modelId="{0D3CB5A2-0636-470C-B074-73D5AF182254}" type="presOf" srcId="{0D145086-76A4-4DA4-A69F-66771A7C40F1}" destId="{04198D93-01F9-487C-BB23-C4154990FDD7}" srcOrd="0" destOrd="0" presId="urn:microsoft.com/office/officeart/2005/8/layout/hList1"/>
    <dgm:cxn modelId="{C5FDDC9E-E2B0-4E65-BFDC-C908F77702DA}" srcId="{A5F418CC-DEEF-4703-8AB6-3507D584AC36}" destId="{D986B385-9FE4-4A20-A85B-C80238D1B7C0}" srcOrd="1" destOrd="0" parTransId="{2008CB48-AA58-4BEC-86C8-9CFBA5E3F7E6}" sibTransId="{4F32C566-04D7-4E4A-870C-D223028F4741}"/>
    <dgm:cxn modelId="{61F9C548-8D81-47DA-9E44-5FE29C5C94B3}" srcId="{A5F418CC-DEEF-4703-8AB6-3507D584AC36}" destId="{404C0102-509A-4F1A-81CC-81067A77D025}" srcOrd="0" destOrd="0" parTransId="{14216A09-1162-4817-A34D-B9E7C6BB08EF}" sibTransId="{C4198B22-0497-488D-B0F8-C1F3702F7C8F}"/>
    <dgm:cxn modelId="{10B975A7-2400-490B-9886-7419998648CD}" type="presOf" srcId="{8F44BECD-FBDD-447E-9907-B7D16DC3781B}" destId="{1AB5A2CF-40AB-446C-BE12-ECB5A7DCF2B5}" srcOrd="0" destOrd="0" presId="urn:microsoft.com/office/officeart/2005/8/layout/hList1"/>
    <dgm:cxn modelId="{83623777-CFC6-4198-8DBD-9CA1C3D81177}" srcId="{26339A44-7B7C-4871-8D06-8DAAE69CFD89}" destId="{9328DDC5-AAE0-4371-A931-2F4185304DD6}" srcOrd="0" destOrd="0" parTransId="{95A2390B-ABF1-4F8B-8D1F-D81451D471C9}" sibTransId="{C85B2DAA-22EB-4083-8FFB-31FC0E806B34}"/>
    <dgm:cxn modelId="{627DA8DA-37AF-4099-929E-E963C1F32E63}" type="presOf" srcId="{09A3CE33-C372-49F0-8A89-E515BD158DF0}" destId="{86913E75-E6A5-414C-BD11-88CDAE70B382}" srcOrd="0" destOrd="0" presId="urn:microsoft.com/office/officeart/2005/8/layout/hList1"/>
    <dgm:cxn modelId="{C98EB9D2-5AB6-4501-91DE-6A0B601055FE}" srcId="{EB8EA6F5-CC1D-4127-93A3-BD535DA37E74}" destId="{59118252-9279-4C53-82F2-EDAE01C5E06D}" srcOrd="0" destOrd="0" parTransId="{45976839-7F83-4867-8024-C865240AA28C}" sibTransId="{942D7079-5B3D-4E5C-9119-FC6D260BDE8C}"/>
    <dgm:cxn modelId="{1906E2C2-D4B1-4D50-88A7-43CFFABB263D}" srcId="{9328DDC5-AAE0-4371-A931-2F4185304DD6}" destId="{8F44BECD-FBDD-447E-9907-B7D16DC3781B}" srcOrd="0" destOrd="0" parTransId="{A1196C34-7FDB-4C73-A9BC-2E14738FA1FE}" sibTransId="{4AA7B862-2CB0-4135-89AE-86884E939EA7}"/>
    <dgm:cxn modelId="{ED188B23-AAC8-401C-A449-823E0C9E74CE}" type="presOf" srcId="{A5F418CC-DEEF-4703-8AB6-3507D584AC36}" destId="{538F6AD8-A9DD-4DCA-9785-95CCBB4A7B3F}" srcOrd="0" destOrd="0" presId="urn:microsoft.com/office/officeart/2005/8/layout/hList1"/>
    <dgm:cxn modelId="{F074C005-45F6-43DE-8D9E-649E68F59FF8}" srcId="{A5F418CC-DEEF-4703-8AB6-3507D584AC36}" destId="{6D2F963F-DC59-4C9E-89E3-D7A96D0C73A6}" srcOrd="4" destOrd="0" parTransId="{D9058077-3688-45FB-93A6-BA624153A637}" sibTransId="{9F9DAAE5-3C75-4F31-9688-0998C948D843}"/>
    <dgm:cxn modelId="{A5820E27-3708-45C2-9CAF-C8ED1D3C9657}" type="presOf" srcId="{26339A44-7B7C-4871-8D06-8DAAE69CFD89}" destId="{EF168F0B-CFBF-496F-976B-98F8293C5E69}" srcOrd="0" destOrd="0" presId="urn:microsoft.com/office/officeart/2005/8/layout/hList1"/>
    <dgm:cxn modelId="{9927FF59-1761-49AA-B576-778461C081B7}" srcId="{26339A44-7B7C-4871-8D06-8DAAE69CFD89}" destId="{A5F418CC-DEEF-4703-8AB6-3507D584AC36}" srcOrd="2" destOrd="0" parTransId="{ED31DF5E-92B5-4F65-8790-7702254F8B1F}" sibTransId="{AF763567-0957-4800-AF57-A2338C313992}"/>
    <dgm:cxn modelId="{A45E7CA3-159D-45BE-95EC-B6A6C2D403D2}" srcId="{26339A44-7B7C-4871-8D06-8DAAE69CFD89}" destId="{09A3CE33-C372-49F0-8A89-E515BD158DF0}" srcOrd="1" destOrd="0" parTransId="{A7E48BD3-7DED-48ED-9794-C471B2B84185}" sibTransId="{C51500F8-FA71-4631-A3E0-DA0174B5BCD5}"/>
    <dgm:cxn modelId="{25D995C0-AFE8-4A14-8F75-75232B092085}" type="presOf" srcId="{60026393-406B-45BA-A173-F56DF2E85D60}" destId="{B1D3F0C1-0370-428B-8DE3-BD7FB0D3A0D6}" srcOrd="0" destOrd="5" presId="urn:microsoft.com/office/officeart/2005/8/layout/hList1"/>
    <dgm:cxn modelId="{2CB596CE-A958-4E10-A273-CED909BFCAFE}" type="presOf" srcId="{C20BF75F-E4BE-4721-9BB3-3031CE4856AC}" destId="{04198D93-01F9-487C-BB23-C4154990FDD7}" srcOrd="0" destOrd="4" presId="urn:microsoft.com/office/officeart/2005/8/layout/hList1"/>
    <dgm:cxn modelId="{6C7A00D5-EFEE-4A1F-A16A-CD0C82AA8118}" srcId="{09A3CE33-C372-49F0-8A89-E515BD158DF0}" destId="{351B874A-D5A4-4FAD-B520-2450CB99A7EB}" srcOrd="4" destOrd="0" parTransId="{8E8A483E-E62E-4968-B7A7-7345076437D8}" sibTransId="{F4B532D8-6238-4917-90EB-22BC68F598D3}"/>
    <dgm:cxn modelId="{5B3EF73C-6468-4FC3-8FFB-08F816E7DBC7}" srcId="{EB8EA6F5-CC1D-4127-93A3-BD535DA37E74}" destId="{C20BF75F-E4BE-4721-9BB3-3031CE4856AC}" srcOrd="1" destOrd="0" parTransId="{436F6495-0E03-4E37-A70C-5F668B64B572}" sibTransId="{718A16F6-71E2-40C0-A92F-744A027CA24F}"/>
    <dgm:cxn modelId="{C14BC93C-468B-4820-909E-D3B9DC1CD04D}" type="presOf" srcId="{83AEDFDD-6863-4204-AC60-9D0E668B3B2F}" destId="{1AB5A2CF-40AB-446C-BE12-ECB5A7DCF2B5}" srcOrd="0" destOrd="3" presId="urn:microsoft.com/office/officeart/2005/8/layout/hList1"/>
    <dgm:cxn modelId="{29C96130-F63E-46FB-8F19-3ED723F8466C}" type="presOf" srcId="{59118252-9279-4C53-82F2-EDAE01C5E06D}" destId="{04198D93-01F9-487C-BB23-C4154990FDD7}" srcOrd="0" destOrd="3" presId="urn:microsoft.com/office/officeart/2005/8/layout/hList1"/>
    <dgm:cxn modelId="{0AB5AB4F-0AB9-4075-A0B6-715FF226AAE4}" type="presOf" srcId="{EB8EA6F5-CC1D-4127-93A3-BD535DA37E74}" destId="{04198D93-01F9-487C-BB23-C4154990FDD7}" srcOrd="0" destOrd="2" presId="urn:microsoft.com/office/officeart/2005/8/layout/hList1"/>
    <dgm:cxn modelId="{765C8CAE-6C0D-475C-8B7E-1AF37D69C8E7}" srcId="{9328DDC5-AAE0-4371-A931-2F4185304DD6}" destId="{EEBCD000-3956-4966-845C-D1F14BEA675C}" srcOrd="2" destOrd="0" parTransId="{1D0D2947-1CE9-41DA-95D2-EFC0DBD45077}" sibTransId="{BAAE14EE-61F2-4A25-98D9-E600E036364F}"/>
    <dgm:cxn modelId="{01F2FADC-AC0A-4929-B06F-827CEEAE1A35}" srcId="{A5F418CC-DEEF-4703-8AB6-3507D584AC36}" destId="{DF6F6295-4957-492F-9FB8-07158287DF33}" srcOrd="3" destOrd="0" parTransId="{2296DA96-A099-49C7-8A02-8D44D33E787B}" sibTransId="{DD7C0D8C-6B05-4C04-80E7-D7A3E551750A}"/>
    <dgm:cxn modelId="{80A326DC-C621-4F5F-965A-D2FF5A1A8E47}" type="presOf" srcId="{FAA19466-54D2-4B04-852A-8E4620AA8B96}" destId="{04198D93-01F9-487C-BB23-C4154990FDD7}" srcOrd="0" destOrd="5" presId="urn:microsoft.com/office/officeart/2005/8/layout/hList1"/>
    <dgm:cxn modelId="{0A04CC31-5EE1-42B2-A1C5-F73FDE75FCA4}" srcId="{09A3CE33-C372-49F0-8A89-E515BD158DF0}" destId="{EB8EA6F5-CC1D-4127-93A3-BD535DA37E74}" srcOrd="2" destOrd="0" parTransId="{84599780-AB18-4BFC-87EC-8E62F64389B3}" sibTransId="{D8BFA042-854D-46D2-A783-BDBC33F3142E}"/>
    <dgm:cxn modelId="{41730D7C-2180-4B92-ACC2-1136BD49F74D}" type="presOf" srcId="{EEBCD000-3956-4966-845C-D1F14BEA675C}" destId="{1AB5A2CF-40AB-446C-BE12-ECB5A7DCF2B5}" srcOrd="0" destOrd="2" presId="urn:microsoft.com/office/officeart/2005/8/layout/hList1"/>
    <dgm:cxn modelId="{D40F3C65-C52B-4CDA-81D5-FBD53B4142DA}" type="presOf" srcId="{404C0102-509A-4F1A-81CC-81067A77D025}" destId="{B1D3F0C1-0370-428B-8DE3-BD7FB0D3A0D6}" srcOrd="0" destOrd="0" presId="urn:microsoft.com/office/officeart/2005/8/layout/hList1"/>
    <dgm:cxn modelId="{F4E32704-1AFF-467F-B4C5-92AA128DA033}" srcId="{09A3CE33-C372-49F0-8A89-E515BD158DF0}" destId="{FAA19466-54D2-4B04-852A-8E4620AA8B96}" srcOrd="3" destOrd="0" parTransId="{5968B4D9-09AB-4E17-B11B-866846E5DCBB}" sibTransId="{8DB05843-172D-48FD-A456-0DC9643C6F49}"/>
    <dgm:cxn modelId="{5FEAADEC-EAAE-44E4-A2C3-9C82B1D0C487}" srcId="{09A3CE33-C372-49F0-8A89-E515BD158DF0}" destId="{5BCCE073-1683-4035-859A-4B045E22478F}" srcOrd="1" destOrd="0" parTransId="{BA775238-4535-4FA7-9C94-AC0878124022}" sibTransId="{00D219C0-47F9-41F4-A7A8-D97C7E94342F}"/>
    <dgm:cxn modelId="{DB985CB7-9F23-4258-ABC7-05F062535795}" type="presOf" srcId="{9328DDC5-AAE0-4371-A931-2F4185304DD6}" destId="{63E979DF-6EFD-43A9-8664-159811E200EA}" srcOrd="0" destOrd="0" presId="urn:microsoft.com/office/officeart/2005/8/layout/hList1"/>
    <dgm:cxn modelId="{1FDB186D-3B73-4589-B9A5-2EDA399BEBB9}" type="presOf" srcId="{5BCCE073-1683-4035-859A-4B045E22478F}" destId="{04198D93-01F9-487C-BB23-C4154990FDD7}" srcOrd="0" destOrd="1" presId="urn:microsoft.com/office/officeart/2005/8/layout/hList1"/>
    <dgm:cxn modelId="{FE69734E-228A-4273-A9A8-3C4917368113}" srcId="{A5F418CC-DEEF-4703-8AB6-3507D584AC36}" destId="{60026393-406B-45BA-A173-F56DF2E85D60}" srcOrd="5" destOrd="0" parTransId="{A26B81DB-1A52-4023-ABF1-3FD52C7E978A}" sibTransId="{6BA9EDE8-32E7-451A-8C67-7EF24C9A6E97}"/>
    <dgm:cxn modelId="{E38AF04E-8C22-43AC-B63A-349DED365AD1}" srcId="{A5F418CC-DEEF-4703-8AB6-3507D584AC36}" destId="{34650845-7408-4FDC-992E-5B4A9E602EE9}" srcOrd="2" destOrd="0" parTransId="{1076BF04-2390-47A2-AC37-4F457EA7A092}" sibTransId="{98928701-9C10-4DA9-9231-48ECB24033B5}"/>
    <dgm:cxn modelId="{67C6A793-577F-406B-BAFD-E65448A317C9}" type="presOf" srcId="{DF6F6295-4957-492F-9FB8-07158287DF33}" destId="{B1D3F0C1-0370-428B-8DE3-BD7FB0D3A0D6}" srcOrd="0" destOrd="3" presId="urn:microsoft.com/office/officeart/2005/8/layout/hList1"/>
    <dgm:cxn modelId="{6AB47DC8-00E0-43EA-9802-F0567991478E}" type="presOf" srcId="{6D2F963F-DC59-4C9E-89E3-D7A96D0C73A6}" destId="{B1D3F0C1-0370-428B-8DE3-BD7FB0D3A0D6}" srcOrd="0" destOrd="4" presId="urn:microsoft.com/office/officeart/2005/8/layout/hList1"/>
    <dgm:cxn modelId="{7AFC80D0-8973-4BA9-9402-F8AD0C2AA2CA}" srcId="{9328DDC5-AAE0-4371-A931-2F4185304DD6}" destId="{5B59571A-4445-4B97-AD79-080FB9A0A5EF}" srcOrd="1" destOrd="0" parTransId="{AFB00B66-A02C-4277-9E91-F839665FCC87}" sibTransId="{EA1579C3-5758-40C7-AFC8-EEFF08DA120E}"/>
    <dgm:cxn modelId="{6AED8E0B-F204-4982-ABC8-3E2C0D6B3A62}" srcId="{09A3CE33-C372-49F0-8A89-E515BD158DF0}" destId="{0D145086-76A4-4DA4-A69F-66771A7C40F1}" srcOrd="0" destOrd="0" parTransId="{7C023118-CD87-4C9D-B26F-40609F90C0AD}" sibTransId="{1F3AEFE4-5C9D-4D36-BCD5-6BFD0EED8659}"/>
    <dgm:cxn modelId="{C8DD3CC4-0419-495B-9794-D94F8CF6B3E4}" type="presOf" srcId="{D986B385-9FE4-4A20-A85B-C80238D1B7C0}" destId="{B1D3F0C1-0370-428B-8DE3-BD7FB0D3A0D6}" srcOrd="0" destOrd="1" presId="urn:microsoft.com/office/officeart/2005/8/layout/hList1"/>
    <dgm:cxn modelId="{8A8A6BF8-3A16-40F6-956F-8051DD19F9A9}" type="presOf" srcId="{74ECB749-17C9-42DF-9932-FF98E9FA835B}" destId="{1AB5A2CF-40AB-446C-BE12-ECB5A7DCF2B5}" srcOrd="0" destOrd="4" presId="urn:microsoft.com/office/officeart/2005/8/layout/hList1"/>
    <dgm:cxn modelId="{A9988F3A-7EF0-4CA4-95B4-8D80E4E2E571}" type="presOf" srcId="{34650845-7408-4FDC-992E-5B4A9E602EE9}" destId="{B1D3F0C1-0370-428B-8DE3-BD7FB0D3A0D6}" srcOrd="0" destOrd="2" presId="urn:microsoft.com/office/officeart/2005/8/layout/hList1"/>
    <dgm:cxn modelId="{A9F305FD-FF5B-43CB-BF6C-A26DDEBC4950}" srcId="{9328DDC5-AAE0-4371-A931-2F4185304DD6}" destId="{83AEDFDD-6863-4204-AC60-9D0E668B3B2F}" srcOrd="3" destOrd="0" parTransId="{A2C86BE8-7870-4830-B2D9-0EDC8C41BC66}" sibTransId="{3E190E46-0981-403B-BF1B-656F3AE42A16}"/>
    <dgm:cxn modelId="{4BEB25A5-22F1-4B95-A389-9314505234C8}" type="presOf" srcId="{351B874A-D5A4-4FAD-B520-2450CB99A7EB}" destId="{04198D93-01F9-487C-BB23-C4154990FDD7}" srcOrd="0" destOrd="6" presId="urn:microsoft.com/office/officeart/2005/8/layout/hList1"/>
    <dgm:cxn modelId="{D17197CD-4C32-4CDD-AF9C-505E384AA420}" type="presParOf" srcId="{EF168F0B-CFBF-496F-976B-98F8293C5E69}" destId="{638B1786-8D6A-45AE-BAF5-C920A01AC5DF}" srcOrd="0" destOrd="0" presId="urn:microsoft.com/office/officeart/2005/8/layout/hList1"/>
    <dgm:cxn modelId="{651C3CF9-DD3F-46B7-9793-113927E34E56}" type="presParOf" srcId="{638B1786-8D6A-45AE-BAF5-C920A01AC5DF}" destId="{63E979DF-6EFD-43A9-8664-159811E200EA}" srcOrd="0" destOrd="0" presId="urn:microsoft.com/office/officeart/2005/8/layout/hList1"/>
    <dgm:cxn modelId="{30EF1BFE-0C7C-4E7C-B64E-572AEF125A66}" type="presParOf" srcId="{638B1786-8D6A-45AE-BAF5-C920A01AC5DF}" destId="{1AB5A2CF-40AB-446C-BE12-ECB5A7DCF2B5}" srcOrd="1" destOrd="0" presId="urn:microsoft.com/office/officeart/2005/8/layout/hList1"/>
    <dgm:cxn modelId="{99302DE8-2DDC-44AC-A74B-2FBB25F2C1C7}" type="presParOf" srcId="{EF168F0B-CFBF-496F-976B-98F8293C5E69}" destId="{3927FB33-5CE8-44C4-8669-E63CEEE3D39A}" srcOrd="1" destOrd="0" presId="urn:microsoft.com/office/officeart/2005/8/layout/hList1"/>
    <dgm:cxn modelId="{2B9C5C41-388B-4296-BEBC-435CFE77780A}" type="presParOf" srcId="{EF168F0B-CFBF-496F-976B-98F8293C5E69}" destId="{008EAB3D-36BC-4240-9B2F-00913FC991BA}" srcOrd="2" destOrd="0" presId="urn:microsoft.com/office/officeart/2005/8/layout/hList1"/>
    <dgm:cxn modelId="{C23CB439-3497-4EC1-9BD3-BDB5BF4704A7}" type="presParOf" srcId="{008EAB3D-36BC-4240-9B2F-00913FC991BA}" destId="{86913E75-E6A5-414C-BD11-88CDAE70B382}" srcOrd="0" destOrd="0" presId="urn:microsoft.com/office/officeart/2005/8/layout/hList1"/>
    <dgm:cxn modelId="{56D48D26-0A5B-429F-A00B-C469F3BC98C2}" type="presParOf" srcId="{008EAB3D-36BC-4240-9B2F-00913FC991BA}" destId="{04198D93-01F9-487C-BB23-C4154990FDD7}" srcOrd="1" destOrd="0" presId="urn:microsoft.com/office/officeart/2005/8/layout/hList1"/>
    <dgm:cxn modelId="{7D3CEF8C-72EF-4CF2-A7DE-A357154D0A4E}" type="presParOf" srcId="{EF168F0B-CFBF-496F-976B-98F8293C5E69}" destId="{BCFB5447-AA01-407B-8426-A7B2DD0F5034}" srcOrd="3" destOrd="0" presId="urn:microsoft.com/office/officeart/2005/8/layout/hList1"/>
    <dgm:cxn modelId="{74627C95-6FA7-47DD-9FF8-E7412EC57E42}" type="presParOf" srcId="{EF168F0B-CFBF-496F-976B-98F8293C5E69}" destId="{3AA4EAC5-DEF1-4F51-8904-3C4B452F12BC}" srcOrd="4" destOrd="0" presId="urn:microsoft.com/office/officeart/2005/8/layout/hList1"/>
    <dgm:cxn modelId="{20C6114C-DD19-400C-A0FD-A2DF66376A80}" type="presParOf" srcId="{3AA4EAC5-DEF1-4F51-8904-3C4B452F12BC}" destId="{538F6AD8-A9DD-4DCA-9785-95CCBB4A7B3F}" srcOrd="0" destOrd="0" presId="urn:microsoft.com/office/officeart/2005/8/layout/hList1"/>
    <dgm:cxn modelId="{500E80EA-D4D9-4CD6-9F98-05BB1166A37F}" type="presParOf" srcId="{3AA4EAC5-DEF1-4F51-8904-3C4B452F12BC}" destId="{B1D3F0C1-0370-428B-8DE3-BD7FB0D3A0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6CFEC-F045-4610-9597-75DD7E6E7FB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9FA0F2A9-7B26-4840-B2F0-706B65FD216A}">
      <dgm:prSet phldrT="[Text]" custT="1"/>
      <dgm:spPr/>
      <dgm:t>
        <a:bodyPr/>
        <a:lstStyle/>
        <a:p>
          <a:r>
            <a:rPr lang="en-US" sz="1600" dirty="0"/>
            <a:t>Reduction of operational risks</a:t>
          </a:r>
        </a:p>
      </dgm:t>
    </dgm:pt>
    <dgm:pt modelId="{4F813854-32E1-49A9-810F-C70413152C61}" type="parTrans" cxnId="{284BFC3B-4994-4B89-886E-1A4076AE6041}">
      <dgm:prSet/>
      <dgm:spPr/>
      <dgm:t>
        <a:bodyPr/>
        <a:lstStyle/>
        <a:p>
          <a:endParaRPr lang="en-US"/>
        </a:p>
      </dgm:t>
    </dgm:pt>
    <dgm:pt modelId="{900CF9D9-D7B4-4524-B3B0-FB25A0F406B7}" type="sibTrans" cxnId="{284BFC3B-4994-4B89-886E-1A4076AE6041}">
      <dgm:prSet/>
      <dgm:spPr/>
      <dgm:t>
        <a:bodyPr/>
        <a:lstStyle/>
        <a:p>
          <a:endParaRPr lang="en-US"/>
        </a:p>
      </dgm:t>
    </dgm:pt>
    <dgm:pt modelId="{96F66EAE-1A3D-4F63-A719-4E7802371853}">
      <dgm:prSet phldrT="[Text]" custT="1"/>
      <dgm:spPr/>
      <dgm:t>
        <a:bodyPr/>
        <a:lstStyle/>
        <a:p>
          <a:r>
            <a:rPr lang="en-US" sz="1600" dirty="0"/>
            <a:t>Improvements to ICAO Safety Oversight/Industry Safety Audits </a:t>
          </a:r>
        </a:p>
      </dgm:t>
    </dgm:pt>
    <dgm:pt modelId="{C3DAC976-10C9-4EC3-A06A-5FB9C384CA14}" type="parTrans" cxnId="{1B1CF52D-2F7C-4B76-B51A-F2A2D3966EC5}">
      <dgm:prSet/>
      <dgm:spPr/>
      <dgm:t>
        <a:bodyPr/>
        <a:lstStyle/>
        <a:p>
          <a:endParaRPr lang="en-US"/>
        </a:p>
      </dgm:t>
    </dgm:pt>
    <dgm:pt modelId="{3477C187-C18C-4160-BF07-83A43A26F47D}" type="sibTrans" cxnId="{1B1CF52D-2F7C-4B76-B51A-F2A2D3966EC5}">
      <dgm:prSet/>
      <dgm:spPr/>
      <dgm:t>
        <a:bodyPr/>
        <a:lstStyle/>
        <a:p>
          <a:endParaRPr lang="en-US"/>
        </a:p>
      </dgm:t>
    </dgm:pt>
    <dgm:pt modelId="{D6A7D0CA-B800-489D-9904-1CAFCD3A0CC4}">
      <dgm:prSet phldrT="[Text]" custT="1"/>
      <dgm:spPr/>
      <dgm:t>
        <a:bodyPr/>
        <a:lstStyle/>
        <a:p>
          <a:r>
            <a:rPr lang="en-US" sz="1600" dirty="0"/>
            <a:t>Predictive risk management and advanced regulatory oversight</a:t>
          </a:r>
        </a:p>
      </dgm:t>
    </dgm:pt>
    <dgm:pt modelId="{34C2C29C-C698-42CE-B62E-8B31B393654C}" type="parTrans" cxnId="{524F249A-4AA4-4162-9182-A90CBCACA50C}">
      <dgm:prSet/>
      <dgm:spPr/>
      <dgm:t>
        <a:bodyPr/>
        <a:lstStyle/>
        <a:p>
          <a:endParaRPr lang="en-US"/>
        </a:p>
      </dgm:t>
    </dgm:pt>
    <dgm:pt modelId="{952686CF-95BF-44FE-945D-07B44ABFF64B}" type="sibTrans" cxnId="{524F249A-4AA4-4162-9182-A90CBCACA50C}">
      <dgm:prSet/>
      <dgm:spPr/>
      <dgm:t>
        <a:bodyPr/>
        <a:lstStyle/>
        <a:p>
          <a:endParaRPr lang="en-US"/>
        </a:p>
      </dgm:t>
    </dgm:pt>
    <dgm:pt modelId="{CC7E196C-66CB-47E7-A96A-B9951BDD47DF}">
      <dgm:prSet phldrT="[Text]" custT="1"/>
      <dgm:spPr/>
      <dgm:t>
        <a:bodyPr/>
        <a:lstStyle/>
        <a:p>
          <a:r>
            <a:rPr lang="en-US" sz="1600" dirty="0"/>
            <a:t>Consistent and effective Safety Management Systems and State Safety </a:t>
          </a:r>
          <a:r>
            <a:rPr lang="en-US" sz="1600" dirty="0" err="1"/>
            <a:t>Programmes</a:t>
          </a:r>
          <a:endParaRPr lang="en-US" sz="1600" dirty="0"/>
        </a:p>
      </dgm:t>
    </dgm:pt>
    <dgm:pt modelId="{5060D7B0-FF06-4BC6-94A1-31B781BB0534}" type="parTrans" cxnId="{953F9842-B073-4C4C-8DA5-84A0DC9C51A2}">
      <dgm:prSet/>
      <dgm:spPr/>
      <dgm:t>
        <a:bodyPr/>
        <a:lstStyle/>
        <a:p>
          <a:endParaRPr lang="en-US"/>
        </a:p>
      </dgm:t>
    </dgm:pt>
    <dgm:pt modelId="{91F812D4-5CF0-4805-A465-8CE7FE2B8419}" type="sibTrans" cxnId="{953F9842-B073-4C4C-8DA5-84A0DC9C51A2}">
      <dgm:prSet/>
      <dgm:spPr/>
      <dgm:t>
        <a:bodyPr/>
        <a:lstStyle/>
        <a:p>
          <a:endParaRPr lang="en-US"/>
        </a:p>
      </dgm:t>
    </dgm:pt>
    <dgm:pt modelId="{492A41EE-95F1-4696-9591-02B1B97AEAC8}">
      <dgm:prSet phldrT="[Text]" custT="1"/>
      <dgm:spPr/>
      <dgm:t>
        <a:bodyPr/>
        <a:lstStyle/>
        <a:p>
          <a:r>
            <a:rPr lang="en-US" sz="1600" dirty="0"/>
            <a:t>Enhanced Aviation Infrastructure  (Air Traffic Services &amp;  Aerodrome)</a:t>
          </a:r>
        </a:p>
      </dgm:t>
    </dgm:pt>
    <dgm:pt modelId="{4DA73978-1540-4935-9AEB-F23E46565FA2}" type="parTrans" cxnId="{D30F4374-0A66-4065-A74C-088B0F6882B5}">
      <dgm:prSet/>
      <dgm:spPr/>
      <dgm:t>
        <a:bodyPr/>
        <a:lstStyle/>
        <a:p>
          <a:endParaRPr lang="en-US"/>
        </a:p>
      </dgm:t>
    </dgm:pt>
    <dgm:pt modelId="{AA252C6A-C5BD-4BEC-9D9C-2B55E50DA332}" type="sibTrans" cxnId="{D30F4374-0A66-4065-A74C-088B0F6882B5}">
      <dgm:prSet/>
      <dgm:spPr/>
      <dgm:t>
        <a:bodyPr/>
        <a:lstStyle/>
        <a:p>
          <a:endParaRPr lang="en-US"/>
        </a:p>
      </dgm:t>
    </dgm:pt>
    <dgm:pt modelId="{FC4307C2-CC19-47FC-BB1E-AE06E965F799}" type="pres">
      <dgm:prSet presAssocID="{8126CFEC-F045-4610-9597-75DD7E6E7FB5}" presName="cycle" presStyleCnt="0">
        <dgm:presLayoutVars>
          <dgm:dir/>
          <dgm:resizeHandles val="exact"/>
        </dgm:presLayoutVars>
      </dgm:prSet>
      <dgm:spPr/>
      <dgm:t>
        <a:bodyPr/>
        <a:lstStyle/>
        <a:p>
          <a:endParaRPr lang="en-US"/>
        </a:p>
      </dgm:t>
    </dgm:pt>
    <dgm:pt modelId="{0E45D973-52E6-4327-AAF2-97C43E643DF8}" type="pres">
      <dgm:prSet presAssocID="{9FA0F2A9-7B26-4840-B2F0-706B65FD216A}" presName="node" presStyleLbl="node1" presStyleIdx="0" presStyleCnt="5" custScaleX="155582">
        <dgm:presLayoutVars>
          <dgm:bulletEnabled val="1"/>
        </dgm:presLayoutVars>
      </dgm:prSet>
      <dgm:spPr/>
      <dgm:t>
        <a:bodyPr/>
        <a:lstStyle/>
        <a:p>
          <a:endParaRPr lang="en-US"/>
        </a:p>
      </dgm:t>
    </dgm:pt>
    <dgm:pt modelId="{F9608EB1-0BAA-4719-861E-1578EF644659}" type="pres">
      <dgm:prSet presAssocID="{9FA0F2A9-7B26-4840-B2F0-706B65FD216A}" presName="spNode" presStyleCnt="0"/>
      <dgm:spPr/>
    </dgm:pt>
    <dgm:pt modelId="{E4BDE142-0134-427C-BD02-EEE9850D33A7}" type="pres">
      <dgm:prSet presAssocID="{900CF9D9-D7B4-4524-B3B0-FB25A0F406B7}" presName="sibTrans" presStyleLbl="sibTrans1D1" presStyleIdx="0" presStyleCnt="5"/>
      <dgm:spPr/>
      <dgm:t>
        <a:bodyPr/>
        <a:lstStyle/>
        <a:p>
          <a:endParaRPr lang="en-US"/>
        </a:p>
      </dgm:t>
    </dgm:pt>
    <dgm:pt modelId="{7FA67552-B1E6-4254-98D9-012472D32051}" type="pres">
      <dgm:prSet presAssocID="{96F66EAE-1A3D-4F63-A719-4E7802371853}" presName="node" presStyleLbl="node1" presStyleIdx="1" presStyleCnt="5" custScaleX="112523" custScaleY="191479" custRadScaleRad="102177" custRadScaleInc="27635">
        <dgm:presLayoutVars>
          <dgm:bulletEnabled val="1"/>
        </dgm:presLayoutVars>
      </dgm:prSet>
      <dgm:spPr/>
      <dgm:t>
        <a:bodyPr/>
        <a:lstStyle/>
        <a:p>
          <a:endParaRPr lang="en-US"/>
        </a:p>
      </dgm:t>
    </dgm:pt>
    <dgm:pt modelId="{CCC794E6-1FAA-4E8F-86B7-D8469FCCC1E2}" type="pres">
      <dgm:prSet presAssocID="{96F66EAE-1A3D-4F63-A719-4E7802371853}" presName="spNode" presStyleCnt="0"/>
      <dgm:spPr/>
    </dgm:pt>
    <dgm:pt modelId="{D48E5B1E-7901-4273-8B29-BE90CA911C79}" type="pres">
      <dgm:prSet presAssocID="{3477C187-C18C-4160-BF07-83A43A26F47D}" presName="sibTrans" presStyleLbl="sibTrans1D1" presStyleIdx="1" presStyleCnt="5"/>
      <dgm:spPr/>
      <dgm:t>
        <a:bodyPr/>
        <a:lstStyle/>
        <a:p>
          <a:endParaRPr lang="en-US"/>
        </a:p>
      </dgm:t>
    </dgm:pt>
    <dgm:pt modelId="{1BB3DA0B-427E-4FF4-9757-98DC840FAF9F}" type="pres">
      <dgm:prSet presAssocID="{D6A7D0CA-B800-489D-9904-1CAFCD3A0CC4}" presName="node" presStyleLbl="node1" presStyleIdx="2" presStyleCnt="5" custScaleX="159455" custScaleY="108546" custRadScaleRad="140248" custRadScaleInc="-80002">
        <dgm:presLayoutVars>
          <dgm:bulletEnabled val="1"/>
        </dgm:presLayoutVars>
      </dgm:prSet>
      <dgm:spPr/>
      <dgm:t>
        <a:bodyPr/>
        <a:lstStyle/>
        <a:p>
          <a:endParaRPr lang="en-US"/>
        </a:p>
      </dgm:t>
    </dgm:pt>
    <dgm:pt modelId="{D727CA7F-BAAF-4A55-AD95-66E5EFDCC228}" type="pres">
      <dgm:prSet presAssocID="{D6A7D0CA-B800-489D-9904-1CAFCD3A0CC4}" presName="spNode" presStyleCnt="0"/>
      <dgm:spPr/>
    </dgm:pt>
    <dgm:pt modelId="{784F091D-8B51-4792-A890-A4E0FF1F8620}" type="pres">
      <dgm:prSet presAssocID="{952686CF-95BF-44FE-945D-07B44ABFF64B}" presName="sibTrans" presStyleLbl="sibTrans1D1" presStyleIdx="2" presStyleCnt="5"/>
      <dgm:spPr/>
      <dgm:t>
        <a:bodyPr/>
        <a:lstStyle/>
        <a:p>
          <a:endParaRPr lang="en-US"/>
        </a:p>
      </dgm:t>
    </dgm:pt>
    <dgm:pt modelId="{FE96496A-B956-4618-ABB0-082199AA949E}" type="pres">
      <dgm:prSet presAssocID="{CC7E196C-66CB-47E7-A96A-B9951BDD47DF}" presName="node" presStyleLbl="node1" presStyleIdx="3" presStyleCnt="5" custScaleX="173969" custScaleY="113823" custRadScaleRad="131118" custRadScaleInc="71196">
        <dgm:presLayoutVars>
          <dgm:bulletEnabled val="1"/>
        </dgm:presLayoutVars>
      </dgm:prSet>
      <dgm:spPr/>
      <dgm:t>
        <a:bodyPr/>
        <a:lstStyle/>
        <a:p>
          <a:endParaRPr lang="en-US"/>
        </a:p>
      </dgm:t>
    </dgm:pt>
    <dgm:pt modelId="{3834BACF-5467-4751-BE06-08B71E47A557}" type="pres">
      <dgm:prSet presAssocID="{CC7E196C-66CB-47E7-A96A-B9951BDD47DF}" presName="spNode" presStyleCnt="0"/>
      <dgm:spPr/>
    </dgm:pt>
    <dgm:pt modelId="{3878292E-675C-4D91-A9FD-46B005D4D593}" type="pres">
      <dgm:prSet presAssocID="{91F812D4-5CF0-4805-A465-8CE7FE2B8419}" presName="sibTrans" presStyleLbl="sibTrans1D1" presStyleIdx="3" presStyleCnt="5"/>
      <dgm:spPr/>
      <dgm:t>
        <a:bodyPr/>
        <a:lstStyle/>
        <a:p>
          <a:endParaRPr lang="en-US"/>
        </a:p>
      </dgm:t>
    </dgm:pt>
    <dgm:pt modelId="{24783FFD-EE17-4122-BDBD-1476183565E5}" type="pres">
      <dgm:prSet presAssocID="{492A41EE-95F1-4696-9591-02B1B97AEAC8}" presName="node" presStyleLbl="node1" presStyleIdx="4" presStyleCnt="5" custScaleX="105731" custScaleY="170812" custRadScaleRad="97655" custRadScaleInc="-29702">
        <dgm:presLayoutVars>
          <dgm:bulletEnabled val="1"/>
        </dgm:presLayoutVars>
      </dgm:prSet>
      <dgm:spPr/>
      <dgm:t>
        <a:bodyPr/>
        <a:lstStyle/>
        <a:p>
          <a:endParaRPr lang="en-US"/>
        </a:p>
      </dgm:t>
    </dgm:pt>
    <dgm:pt modelId="{C19E213D-E2FB-4E6B-A4C0-7D658B049AD1}" type="pres">
      <dgm:prSet presAssocID="{492A41EE-95F1-4696-9591-02B1B97AEAC8}" presName="spNode" presStyleCnt="0"/>
      <dgm:spPr/>
    </dgm:pt>
    <dgm:pt modelId="{ACCB2EB7-7B64-4B17-9CC8-3498C6931BDC}" type="pres">
      <dgm:prSet presAssocID="{AA252C6A-C5BD-4BEC-9D9C-2B55E50DA332}" presName="sibTrans" presStyleLbl="sibTrans1D1" presStyleIdx="4" presStyleCnt="5"/>
      <dgm:spPr/>
      <dgm:t>
        <a:bodyPr/>
        <a:lstStyle/>
        <a:p>
          <a:endParaRPr lang="en-US"/>
        </a:p>
      </dgm:t>
    </dgm:pt>
  </dgm:ptLst>
  <dgm:cxnLst>
    <dgm:cxn modelId="{524F249A-4AA4-4162-9182-A90CBCACA50C}" srcId="{8126CFEC-F045-4610-9597-75DD7E6E7FB5}" destId="{D6A7D0CA-B800-489D-9904-1CAFCD3A0CC4}" srcOrd="2" destOrd="0" parTransId="{34C2C29C-C698-42CE-B62E-8B31B393654C}" sibTransId="{952686CF-95BF-44FE-945D-07B44ABFF64B}"/>
    <dgm:cxn modelId="{163AD092-6DA7-44CD-AC84-AA17D412078E}" type="presOf" srcId="{AA252C6A-C5BD-4BEC-9D9C-2B55E50DA332}" destId="{ACCB2EB7-7B64-4B17-9CC8-3498C6931BDC}" srcOrd="0" destOrd="0" presId="urn:microsoft.com/office/officeart/2005/8/layout/cycle6"/>
    <dgm:cxn modelId="{284BFC3B-4994-4B89-886E-1A4076AE6041}" srcId="{8126CFEC-F045-4610-9597-75DD7E6E7FB5}" destId="{9FA0F2A9-7B26-4840-B2F0-706B65FD216A}" srcOrd="0" destOrd="0" parTransId="{4F813854-32E1-49A9-810F-C70413152C61}" sibTransId="{900CF9D9-D7B4-4524-B3B0-FB25A0F406B7}"/>
    <dgm:cxn modelId="{1B1CF52D-2F7C-4B76-B51A-F2A2D3966EC5}" srcId="{8126CFEC-F045-4610-9597-75DD7E6E7FB5}" destId="{96F66EAE-1A3D-4F63-A719-4E7802371853}" srcOrd="1" destOrd="0" parTransId="{C3DAC976-10C9-4EC3-A06A-5FB9C384CA14}" sibTransId="{3477C187-C18C-4160-BF07-83A43A26F47D}"/>
    <dgm:cxn modelId="{53E848C3-F37C-44EF-A851-9C4ED8163885}" type="presOf" srcId="{CC7E196C-66CB-47E7-A96A-B9951BDD47DF}" destId="{FE96496A-B956-4618-ABB0-082199AA949E}" srcOrd="0" destOrd="0" presId="urn:microsoft.com/office/officeart/2005/8/layout/cycle6"/>
    <dgm:cxn modelId="{B65F4CAA-0EBB-4C34-B2FF-4D6EB7953309}" type="presOf" srcId="{492A41EE-95F1-4696-9591-02B1B97AEAC8}" destId="{24783FFD-EE17-4122-BDBD-1476183565E5}" srcOrd="0" destOrd="0" presId="urn:microsoft.com/office/officeart/2005/8/layout/cycle6"/>
    <dgm:cxn modelId="{6E300879-6841-4113-9F1B-09018D1D13CC}" type="presOf" srcId="{952686CF-95BF-44FE-945D-07B44ABFF64B}" destId="{784F091D-8B51-4792-A890-A4E0FF1F8620}" srcOrd="0" destOrd="0" presId="urn:microsoft.com/office/officeart/2005/8/layout/cycle6"/>
    <dgm:cxn modelId="{F4550B44-BF40-4A7A-8269-67CFF0830149}" type="presOf" srcId="{91F812D4-5CF0-4805-A465-8CE7FE2B8419}" destId="{3878292E-675C-4D91-A9FD-46B005D4D593}" srcOrd="0" destOrd="0" presId="urn:microsoft.com/office/officeart/2005/8/layout/cycle6"/>
    <dgm:cxn modelId="{953F9842-B073-4C4C-8DA5-84A0DC9C51A2}" srcId="{8126CFEC-F045-4610-9597-75DD7E6E7FB5}" destId="{CC7E196C-66CB-47E7-A96A-B9951BDD47DF}" srcOrd="3" destOrd="0" parTransId="{5060D7B0-FF06-4BC6-94A1-31B781BB0534}" sibTransId="{91F812D4-5CF0-4805-A465-8CE7FE2B8419}"/>
    <dgm:cxn modelId="{D30F4374-0A66-4065-A74C-088B0F6882B5}" srcId="{8126CFEC-F045-4610-9597-75DD7E6E7FB5}" destId="{492A41EE-95F1-4696-9591-02B1B97AEAC8}" srcOrd="4" destOrd="0" parTransId="{4DA73978-1540-4935-9AEB-F23E46565FA2}" sibTransId="{AA252C6A-C5BD-4BEC-9D9C-2B55E50DA332}"/>
    <dgm:cxn modelId="{1CB21B9E-9DEB-45B4-AA32-67483C385DB2}" type="presOf" srcId="{3477C187-C18C-4160-BF07-83A43A26F47D}" destId="{D48E5B1E-7901-4273-8B29-BE90CA911C79}" srcOrd="0" destOrd="0" presId="urn:microsoft.com/office/officeart/2005/8/layout/cycle6"/>
    <dgm:cxn modelId="{70EC5319-ABB6-498F-B2E9-6CB2B9350C48}" type="presOf" srcId="{96F66EAE-1A3D-4F63-A719-4E7802371853}" destId="{7FA67552-B1E6-4254-98D9-012472D32051}" srcOrd="0" destOrd="0" presId="urn:microsoft.com/office/officeart/2005/8/layout/cycle6"/>
    <dgm:cxn modelId="{E6CDEDF1-8911-468B-A7BD-876FAC7AF02F}" type="presOf" srcId="{D6A7D0CA-B800-489D-9904-1CAFCD3A0CC4}" destId="{1BB3DA0B-427E-4FF4-9757-98DC840FAF9F}" srcOrd="0" destOrd="0" presId="urn:microsoft.com/office/officeart/2005/8/layout/cycle6"/>
    <dgm:cxn modelId="{C03A1E47-5A5B-4314-94FE-62F7DEBE8B57}" type="presOf" srcId="{900CF9D9-D7B4-4524-B3B0-FB25A0F406B7}" destId="{E4BDE142-0134-427C-BD02-EEE9850D33A7}" srcOrd="0" destOrd="0" presId="urn:microsoft.com/office/officeart/2005/8/layout/cycle6"/>
    <dgm:cxn modelId="{47B9A0E7-3B35-4636-9BAC-1B093BB10A11}" type="presOf" srcId="{8126CFEC-F045-4610-9597-75DD7E6E7FB5}" destId="{FC4307C2-CC19-47FC-BB1E-AE06E965F799}" srcOrd="0" destOrd="0" presId="urn:microsoft.com/office/officeart/2005/8/layout/cycle6"/>
    <dgm:cxn modelId="{E323501D-04E6-4C9D-BB78-21AD8922070A}" type="presOf" srcId="{9FA0F2A9-7B26-4840-B2F0-706B65FD216A}" destId="{0E45D973-52E6-4327-AAF2-97C43E643DF8}" srcOrd="0" destOrd="0" presId="urn:microsoft.com/office/officeart/2005/8/layout/cycle6"/>
    <dgm:cxn modelId="{8C6AAF3D-47A4-41C7-83C9-604FE3541C5A}" type="presParOf" srcId="{FC4307C2-CC19-47FC-BB1E-AE06E965F799}" destId="{0E45D973-52E6-4327-AAF2-97C43E643DF8}" srcOrd="0" destOrd="0" presId="urn:microsoft.com/office/officeart/2005/8/layout/cycle6"/>
    <dgm:cxn modelId="{8A222777-5257-4CF3-AA10-08473E76EDA6}" type="presParOf" srcId="{FC4307C2-CC19-47FC-BB1E-AE06E965F799}" destId="{F9608EB1-0BAA-4719-861E-1578EF644659}" srcOrd="1" destOrd="0" presId="urn:microsoft.com/office/officeart/2005/8/layout/cycle6"/>
    <dgm:cxn modelId="{76451B23-53C8-40A7-9F25-B81229FB277B}" type="presParOf" srcId="{FC4307C2-CC19-47FC-BB1E-AE06E965F799}" destId="{E4BDE142-0134-427C-BD02-EEE9850D33A7}" srcOrd="2" destOrd="0" presId="urn:microsoft.com/office/officeart/2005/8/layout/cycle6"/>
    <dgm:cxn modelId="{A8DC56D3-C71A-4DDB-A559-954334ED6955}" type="presParOf" srcId="{FC4307C2-CC19-47FC-BB1E-AE06E965F799}" destId="{7FA67552-B1E6-4254-98D9-012472D32051}" srcOrd="3" destOrd="0" presId="urn:microsoft.com/office/officeart/2005/8/layout/cycle6"/>
    <dgm:cxn modelId="{7A652A83-4BB0-481C-AB1C-0569544C6D56}" type="presParOf" srcId="{FC4307C2-CC19-47FC-BB1E-AE06E965F799}" destId="{CCC794E6-1FAA-4E8F-86B7-D8469FCCC1E2}" srcOrd="4" destOrd="0" presId="urn:microsoft.com/office/officeart/2005/8/layout/cycle6"/>
    <dgm:cxn modelId="{3A8B9DC5-A33C-4776-8395-F90C94B27A8F}" type="presParOf" srcId="{FC4307C2-CC19-47FC-BB1E-AE06E965F799}" destId="{D48E5B1E-7901-4273-8B29-BE90CA911C79}" srcOrd="5" destOrd="0" presId="urn:microsoft.com/office/officeart/2005/8/layout/cycle6"/>
    <dgm:cxn modelId="{ED77E94D-A1D3-4BD7-A75D-EA21A89F4127}" type="presParOf" srcId="{FC4307C2-CC19-47FC-BB1E-AE06E965F799}" destId="{1BB3DA0B-427E-4FF4-9757-98DC840FAF9F}" srcOrd="6" destOrd="0" presId="urn:microsoft.com/office/officeart/2005/8/layout/cycle6"/>
    <dgm:cxn modelId="{D9D1E6DE-1BBA-46CC-BBC0-D9804D11998C}" type="presParOf" srcId="{FC4307C2-CC19-47FC-BB1E-AE06E965F799}" destId="{D727CA7F-BAAF-4A55-AD95-66E5EFDCC228}" srcOrd="7" destOrd="0" presId="urn:microsoft.com/office/officeart/2005/8/layout/cycle6"/>
    <dgm:cxn modelId="{8302E68F-4D1F-408D-90F7-D81E57A2C2A9}" type="presParOf" srcId="{FC4307C2-CC19-47FC-BB1E-AE06E965F799}" destId="{784F091D-8B51-4792-A890-A4E0FF1F8620}" srcOrd="8" destOrd="0" presId="urn:microsoft.com/office/officeart/2005/8/layout/cycle6"/>
    <dgm:cxn modelId="{FC4B09F8-0397-4659-8F73-534999B494FD}" type="presParOf" srcId="{FC4307C2-CC19-47FC-BB1E-AE06E965F799}" destId="{FE96496A-B956-4618-ABB0-082199AA949E}" srcOrd="9" destOrd="0" presId="urn:microsoft.com/office/officeart/2005/8/layout/cycle6"/>
    <dgm:cxn modelId="{C80A8AB5-75BE-4740-804E-212C1A1E87F8}" type="presParOf" srcId="{FC4307C2-CC19-47FC-BB1E-AE06E965F799}" destId="{3834BACF-5467-4751-BE06-08B71E47A557}" srcOrd="10" destOrd="0" presId="urn:microsoft.com/office/officeart/2005/8/layout/cycle6"/>
    <dgm:cxn modelId="{9D57022F-C188-4E89-BE87-51D0AA2D0A68}" type="presParOf" srcId="{FC4307C2-CC19-47FC-BB1E-AE06E965F799}" destId="{3878292E-675C-4D91-A9FD-46B005D4D593}" srcOrd="11" destOrd="0" presId="urn:microsoft.com/office/officeart/2005/8/layout/cycle6"/>
    <dgm:cxn modelId="{F373D12D-FD6F-4DE7-B347-FF4FE8C4B223}" type="presParOf" srcId="{FC4307C2-CC19-47FC-BB1E-AE06E965F799}" destId="{24783FFD-EE17-4122-BDBD-1476183565E5}" srcOrd="12" destOrd="0" presId="urn:microsoft.com/office/officeart/2005/8/layout/cycle6"/>
    <dgm:cxn modelId="{82F87A38-2886-4854-BAF1-B8BF11B988CA}" type="presParOf" srcId="{FC4307C2-CC19-47FC-BB1E-AE06E965F799}" destId="{C19E213D-E2FB-4E6B-A4C0-7D658B049AD1}" srcOrd="13" destOrd="0" presId="urn:microsoft.com/office/officeart/2005/8/layout/cycle6"/>
    <dgm:cxn modelId="{63049ADF-D046-40CE-AE94-C4E04F6E20A8}" type="presParOf" srcId="{FC4307C2-CC19-47FC-BB1E-AE06E965F799}" destId="{ACCB2EB7-7B64-4B17-9CC8-3498C6931BD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1C71B-F8E3-4571-86DA-7F21013EC593}" type="doc">
      <dgm:prSet loTypeId="urn:microsoft.com/office/officeart/2005/8/layout/vList3" loCatId="list" qsTypeId="urn:microsoft.com/office/officeart/2005/8/quickstyle/simple1" qsCatId="simple" csTypeId="urn:microsoft.com/office/officeart/2005/8/colors/accent1_2" csCatId="accent1" phldr="1"/>
      <dgm:spPr/>
    </dgm:pt>
    <dgm:pt modelId="{45AE3DEA-43DB-49D0-B554-B7D4DC815D2F}">
      <dgm:prSet custT="1"/>
      <dgm:spPr/>
      <dgm:t>
        <a:bodyPr/>
        <a:lstStyle/>
        <a:p>
          <a:pPr algn="l"/>
          <a:r>
            <a:rPr lang="en-US" sz="1400" dirty="0"/>
            <a:t>Rapid growth in air operators and aircraft fleet </a:t>
          </a:r>
        </a:p>
      </dgm:t>
    </dgm:pt>
    <dgm:pt modelId="{12D9665D-9814-4163-BCAE-1ADE078AF944}" type="parTrans" cxnId="{D81E4564-9428-4EC0-987E-5FEDA7C67465}">
      <dgm:prSet/>
      <dgm:spPr/>
      <dgm:t>
        <a:bodyPr/>
        <a:lstStyle/>
        <a:p>
          <a:pPr algn="l"/>
          <a:endParaRPr lang="en-US"/>
        </a:p>
      </dgm:t>
    </dgm:pt>
    <dgm:pt modelId="{FCD2274C-CE01-4C9A-AD89-E619E5C1B6A4}" type="sibTrans" cxnId="{D81E4564-9428-4EC0-987E-5FEDA7C67465}">
      <dgm:prSet/>
      <dgm:spPr/>
      <dgm:t>
        <a:bodyPr/>
        <a:lstStyle/>
        <a:p>
          <a:pPr algn="l"/>
          <a:endParaRPr lang="en-US"/>
        </a:p>
      </dgm:t>
    </dgm:pt>
    <dgm:pt modelId="{03996CC6-73A4-4281-B15D-79D163B44937}">
      <dgm:prSet custT="1"/>
      <dgm:spPr>
        <a:solidFill>
          <a:schemeClr val="accent3">
            <a:lumMod val="75000"/>
          </a:schemeClr>
        </a:solidFill>
      </dgm:spPr>
      <dgm:t>
        <a:bodyPr/>
        <a:lstStyle/>
        <a:p>
          <a:pPr algn="l"/>
          <a:r>
            <a:rPr lang="en-US" sz="1400" dirty="0"/>
            <a:t>Increased airspace and airport congestion</a:t>
          </a:r>
        </a:p>
      </dgm:t>
    </dgm:pt>
    <dgm:pt modelId="{B1986C36-FC00-4048-B95C-EB89371542D7}" type="parTrans" cxnId="{634D2059-8E33-4C73-BC4A-D639B77BBBA7}">
      <dgm:prSet/>
      <dgm:spPr/>
      <dgm:t>
        <a:bodyPr/>
        <a:lstStyle/>
        <a:p>
          <a:pPr algn="l"/>
          <a:endParaRPr lang="en-US"/>
        </a:p>
      </dgm:t>
    </dgm:pt>
    <dgm:pt modelId="{51B0B9D0-D775-4F6A-B644-F6EEFD2F5D0A}" type="sibTrans" cxnId="{634D2059-8E33-4C73-BC4A-D639B77BBBA7}">
      <dgm:prSet/>
      <dgm:spPr/>
      <dgm:t>
        <a:bodyPr/>
        <a:lstStyle/>
        <a:p>
          <a:pPr algn="l"/>
          <a:endParaRPr lang="en-US"/>
        </a:p>
      </dgm:t>
    </dgm:pt>
    <dgm:pt modelId="{0F46CD60-1583-42C9-BAAB-D91C53DC9F0E}">
      <dgm:prSet custT="1"/>
      <dgm:spPr>
        <a:solidFill>
          <a:schemeClr val="accent4">
            <a:lumMod val="25000"/>
          </a:schemeClr>
        </a:solidFill>
      </dgm:spPr>
      <dgm:t>
        <a:bodyPr/>
        <a:lstStyle/>
        <a:p>
          <a:pPr algn="l"/>
          <a:r>
            <a:rPr lang="en-US" sz="1400" dirty="0"/>
            <a:t>Insufficient resources to improve compliance with ICAO provisions</a:t>
          </a:r>
          <a:endParaRPr lang="en-US" sz="1200" dirty="0"/>
        </a:p>
      </dgm:t>
    </dgm:pt>
    <dgm:pt modelId="{FFBB29FB-EE71-42A4-82FE-90B3224ED7C1}" type="parTrans" cxnId="{A6051755-3FFD-4685-8F18-443E07CE38FA}">
      <dgm:prSet/>
      <dgm:spPr/>
      <dgm:t>
        <a:bodyPr/>
        <a:lstStyle/>
        <a:p>
          <a:pPr algn="l"/>
          <a:endParaRPr lang="en-US"/>
        </a:p>
      </dgm:t>
    </dgm:pt>
    <dgm:pt modelId="{A42693CE-178C-4A2A-BA52-DC0130CFCACB}" type="sibTrans" cxnId="{A6051755-3FFD-4685-8F18-443E07CE38FA}">
      <dgm:prSet/>
      <dgm:spPr/>
      <dgm:t>
        <a:bodyPr/>
        <a:lstStyle/>
        <a:p>
          <a:pPr algn="l"/>
          <a:endParaRPr lang="en-US"/>
        </a:p>
      </dgm:t>
    </dgm:pt>
    <dgm:pt modelId="{B421004A-46FF-46F7-BC40-359E729D9653}">
      <dgm:prSet custT="1"/>
      <dgm:spPr>
        <a:solidFill>
          <a:schemeClr val="accent3">
            <a:lumMod val="20000"/>
            <a:lumOff val="80000"/>
          </a:schemeClr>
        </a:solidFill>
      </dgm:spPr>
      <dgm:t>
        <a:bodyPr/>
        <a:lstStyle/>
        <a:p>
          <a:pPr algn="l"/>
          <a:r>
            <a:rPr lang="en-US" sz="1400" dirty="0">
              <a:solidFill>
                <a:schemeClr val="accent4">
                  <a:lumMod val="10000"/>
                </a:schemeClr>
              </a:solidFill>
            </a:rPr>
            <a:t>Slow progress of implementation of ATS infrastructure</a:t>
          </a:r>
        </a:p>
      </dgm:t>
    </dgm:pt>
    <dgm:pt modelId="{363DAA00-6DE1-4626-93E1-BB0D2CC967E9}" type="parTrans" cxnId="{968C2A97-F7ED-47B1-8F48-1398A4330066}">
      <dgm:prSet/>
      <dgm:spPr/>
      <dgm:t>
        <a:bodyPr/>
        <a:lstStyle/>
        <a:p>
          <a:pPr algn="l"/>
          <a:endParaRPr lang="en-US"/>
        </a:p>
      </dgm:t>
    </dgm:pt>
    <dgm:pt modelId="{423F9CA7-41D2-4439-9778-47703C306BE8}" type="sibTrans" cxnId="{968C2A97-F7ED-47B1-8F48-1398A4330066}">
      <dgm:prSet/>
      <dgm:spPr/>
      <dgm:t>
        <a:bodyPr/>
        <a:lstStyle/>
        <a:p>
          <a:pPr algn="l"/>
          <a:endParaRPr lang="en-US"/>
        </a:p>
      </dgm:t>
    </dgm:pt>
    <dgm:pt modelId="{28315434-DBF5-4455-9CBF-4651EDD9CB1E}" type="pres">
      <dgm:prSet presAssocID="{1B61C71B-F8E3-4571-86DA-7F21013EC593}" presName="linearFlow" presStyleCnt="0">
        <dgm:presLayoutVars>
          <dgm:dir/>
          <dgm:resizeHandles val="exact"/>
        </dgm:presLayoutVars>
      </dgm:prSet>
      <dgm:spPr/>
    </dgm:pt>
    <dgm:pt modelId="{1817DDF7-912F-46E2-B505-EAFF4BADF382}" type="pres">
      <dgm:prSet presAssocID="{45AE3DEA-43DB-49D0-B554-B7D4DC815D2F}" presName="composite" presStyleCnt="0"/>
      <dgm:spPr/>
    </dgm:pt>
    <dgm:pt modelId="{0D9DD076-B8D6-45A0-BB44-2A33FDD03707}" type="pres">
      <dgm:prSet presAssocID="{45AE3DEA-43DB-49D0-B554-B7D4DC815D2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AB0C9FA6-B857-4AF9-84F6-F9A2A8CA98D2}" type="pres">
      <dgm:prSet presAssocID="{45AE3DEA-43DB-49D0-B554-B7D4DC815D2F}" presName="txShp" presStyleLbl="node1" presStyleIdx="0" presStyleCnt="4">
        <dgm:presLayoutVars>
          <dgm:bulletEnabled val="1"/>
        </dgm:presLayoutVars>
      </dgm:prSet>
      <dgm:spPr/>
      <dgm:t>
        <a:bodyPr/>
        <a:lstStyle/>
        <a:p>
          <a:endParaRPr lang="en-US"/>
        </a:p>
      </dgm:t>
    </dgm:pt>
    <dgm:pt modelId="{4B3B2918-C752-4753-BE44-E30EA9898F5E}" type="pres">
      <dgm:prSet presAssocID="{FCD2274C-CE01-4C9A-AD89-E619E5C1B6A4}" presName="spacing" presStyleCnt="0"/>
      <dgm:spPr/>
    </dgm:pt>
    <dgm:pt modelId="{13C9BEEF-17D9-451E-9039-53173B662C52}" type="pres">
      <dgm:prSet presAssocID="{03996CC6-73A4-4281-B15D-79D163B44937}" presName="composite" presStyleCnt="0"/>
      <dgm:spPr/>
    </dgm:pt>
    <dgm:pt modelId="{F632A1C3-6FB1-45B4-9B40-5F7D3D757B8C}" type="pres">
      <dgm:prSet presAssocID="{03996CC6-73A4-4281-B15D-79D163B44937}"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1000" r="-101000"/>
          </a:stretch>
        </a:blipFill>
      </dgm:spPr>
    </dgm:pt>
    <dgm:pt modelId="{2CB8507F-82D0-4134-9D47-68B5EE6B98DE}" type="pres">
      <dgm:prSet presAssocID="{03996CC6-73A4-4281-B15D-79D163B44937}" presName="txShp" presStyleLbl="node1" presStyleIdx="1" presStyleCnt="4">
        <dgm:presLayoutVars>
          <dgm:bulletEnabled val="1"/>
        </dgm:presLayoutVars>
      </dgm:prSet>
      <dgm:spPr/>
      <dgm:t>
        <a:bodyPr/>
        <a:lstStyle/>
        <a:p>
          <a:endParaRPr lang="en-US"/>
        </a:p>
      </dgm:t>
    </dgm:pt>
    <dgm:pt modelId="{C6D348AD-0234-4644-80A5-D6FE8342C0C6}" type="pres">
      <dgm:prSet presAssocID="{51B0B9D0-D775-4F6A-B644-F6EEFD2F5D0A}" presName="spacing" presStyleCnt="0"/>
      <dgm:spPr/>
    </dgm:pt>
    <dgm:pt modelId="{5DEC6E22-FC32-40BA-A80A-C0C39663F105}" type="pres">
      <dgm:prSet presAssocID="{0F46CD60-1583-42C9-BAAB-D91C53DC9F0E}" presName="composite" presStyleCnt="0"/>
      <dgm:spPr/>
    </dgm:pt>
    <dgm:pt modelId="{773610B4-4ADD-4D92-8E7C-600BAEBBF8E9}" type="pres">
      <dgm:prSet presAssocID="{0F46CD60-1583-42C9-BAAB-D91C53DC9F0E}"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2855985C-CB8B-4C05-8603-074E7E82B242}" type="pres">
      <dgm:prSet presAssocID="{0F46CD60-1583-42C9-BAAB-D91C53DC9F0E}" presName="txShp" presStyleLbl="node1" presStyleIdx="2" presStyleCnt="4">
        <dgm:presLayoutVars>
          <dgm:bulletEnabled val="1"/>
        </dgm:presLayoutVars>
      </dgm:prSet>
      <dgm:spPr/>
      <dgm:t>
        <a:bodyPr/>
        <a:lstStyle/>
        <a:p>
          <a:endParaRPr lang="en-US"/>
        </a:p>
      </dgm:t>
    </dgm:pt>
    <dgm:pt modelId="{C10A02C9-64CC-4A66-B400-7FD99E3B55EE}" type="pres">
      <dgm:prSet presAssocID="{A42693CE-178C-4A2A-BA52-DC0130CFCACB}" presName="spacing" presStyleCnt="0"/>
      <dgm:spPr/>
    </dgm:pt>
    <dgm:pt modelId="{69089FE4-0504-49D5-AEF2-C771F6597F9E}" type="pres">
      <dgm:prSet presAssocID="{B421004A-46FF-46F7-BC40-359E729D9653}" presName="composite" presStyleCnt="0"/>
      <dgm:spPr/>
    </dgm:pt>
    <dgm:pt modelId="{7AA78EBB-7B60-4E00-9E86-992E4F1AE0AF}" type="pres">
      <dgm:prSet presAssocID="{B421004A-46FF-46F7-BC40-359E729D9653}"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BBE1E6E9-AAE1-4B2F-B40F-09F6C87E3BDC}" type="pres">
      <dgm:prSet presAssocID="{B421004A-46FF-46F7-BC40-359E729D9653}" presName="txShp" presStyleLbl="node1" presStyleIdx="3" presStyleCnt="4">
        <dgm:presLayoutVars>
          <dgm:bulletEnabled val="1"/>
        </dgm:presLayoutVars>
      </dgm:prSet>
      <dgm:spPr/>
      <dgm:t>
        <a:bodyPr/>
        <a:lstStyle/>
        <a:p>
          <a:endParaRPr lang="en-US"/>
        </a:p>
      </dgm:t>
    </dgm:pt>
  </dgm:ptLst>
  <dgm:cxnLst>
    <dgm:cxn modelId="{968C2A97-F7ED-47B1-8F48-1398A4330066}" srcId="{1B61C71B-F8E3-4571-86DA-7F21013EC593}" destId="{B421004A-46FF-46F7-BC40-359E729D9653}" srcOrd="3" destOrd="0" parTransId="{363DAA00-6DE1-4626-93E1-BB0D2CC967E9}" sibTransId="{423F9CA7-41D2-4439-9778-47703C306BE8}"/>
    <dgm:cxn modelId="{0658D9F9-4115-4D10-8F1D-512FA79FA0AF}" type="presOf" srcId="{0F46CD60-1583-42C9-BAAB-D91C53DC9F0E}" destId="{2855985C-CB8B-4C05-8603-074E7E82B242}" srcOrd="0" destOrd="0" presId="urn:microsoft.com/office/officeart/2005/8/layout/vList3"/>
    <dgm:cxn modelId="{634D2059-8E33-4C73-BC4A-D639B77BBBA7}" srcId="{1B61C71B-F8E3-4571-86DA-7F21013EC593}" destId="{03996CC6-73A4-4281-B15D-79D163B44937}" srcOrd="1" destOrd="0" parTransId="{B1986C36-FC00-4048-B95C-EB89371542D7}" sibTransId="{51B0B9D0-D775-4F6A-B644-F6EEFD2F5D0A}"/>
    <dgm:cxn modelId="{42CAB0AC-CAE8-457B-9298-609FBF5C1514}" type="presOf" srcId="{1B61C71B-F8E3-4571-86DA-7F21013EC593}" destId="{28315434-DBF5-4455-9CBF-4651EDD9CB1E}" srcOrd="0" destOrd="0" presId="urn:microsoft.com/office/officeart/2005/8/layout/vList3"/>
    <dgm:cxn modelId="{D81E4564-9428-4EC0-987E-5FEDA7C67465}" srcId="{1B61C71B-F8E3-4571-86DA-7F21013EC593}" destId="{45AE3DEA-43DB-49D0-B554-B7D4DC815D2F}" srcOrd="0" destOrd="0" parTransId="{12D9665D-9814-4163-BCAE-1ADE078AF944}" sibTransId="{FCD2274C-CE01-4C9A-AD89-E619E5C1B6A4}"/>
    <dgm:cxn modelId="{ADDD8D70-7F6C-4516-B88A-56A436231987}" type="presOf" srcId="{B421004A-46FF-46F7-BC40-359E729D9653}" destId="{BBE1E6E9-AAE1-4B2F-B40F-09F6C87E3BDC}" srcOrd="0" destOrd="0" presId="urn:microsoft.com/office/officeart/2005/8/layout/vList3"/>
    <dgm:cxn modelId="{3D7B3BF9-F58C-4621-9091-6D7B34CD6305}" type="presOf" srcId="{03996CC6-73A4-4281-B15D-79D163B44937}" destId="{2CB8507F-82D0-4134-9D47-68B5EE6B98DE}" srcOrd="0" destOrd="0" presId="urn:microsoft.com/office/officeart/2005/8/layout/vList3"/>
    <dgm:cxn modelId="{F09A9EF6-316A-44A6-9DE8-3F58F9113890}" type="presOf" srcId="{45AE3DEA-43DB-49D0-B554-B7D4DC815D2F}" destId="{AB0C9FA6-B857-4AF9-84F6-F9A2A8CA98D2}" srcOrd="0" destOrd="0" presId="urn:microsoft.com/office/officeart/2005/8/layout/vList3"/>
    <dgm:cxn modelId="{A6051755-3FFD-4685-8F18-443E07CE38FA}" srcId="{1B61C71B-F8E3-4571-86DA-7F21013EC593}" destId="{0F46CD60-1583-42C9-BAAB-D91C53DC9F0E}" srcOrd="2" destOrd="0" parTransId="{FFBB29FB-EE71-42A4-82FE-90B3224ED7C1}" sibTransId="{A42693CE-178C-4A2A-BA52-DC0130CFCACB}"/>
    <dgm:cxn modelId="{92E28F8E-269F-4F6B-B418-1D742AF9E0C6}" type="presParOf" srcId="{28315434-DBF5-4455-9CBF-4651EDD9CB1E}" destId="{1817DDF7-912F-46E2-B505-EAFF4BADF382}" srcOrd="0" destOrd="0" presId="urn:microsoft.com/office/officeart/2005/8/layout/vList3"/>
    <dgm:cxn modelId="{C197D040-AB63-495F-858F-F8F308579203}" type="presParOf" srcId="{1817DDF7-912F-46E2-B505-EAFF4BADF382}" destId="{0D9DD076-B8D6-45A0-BB44-2A33FDD03707}" srcOrd="0" destOrd="0" presId="urn:microsoft.com/office/officeart/2005/8/layout/vList3"/>
    <dgm:cxn modelId="{ADABDA2E-C683-4ABA-8F21-FF11CF30DABE}" type="presParOf" srcId="{1817DDF7-912F-46E2-B505-EAFF4BADF382}" destId="{AB0C9FA6-B857-4AF9-84F6-F9A2A8CA98D2}" srcOrd="1" destOrd="0" presId="urn:microsoft.com/office/officeart/2005/8/layout/vList3"/>
    <dgm:cxn modelId="{4368936A-3D73-4A43-AA1E-9059CBF3176E}" type="presParOf" srcId="{28315434-DBF5-4455-9CBF-4651EDD9CB1E}" destId="{4B3B2918-C752-4753-BE44-E30EA9898F5E}" srcOrd="1" destOrd="0" presId="urn:microsoft.com/office/officeart/2005/8/layout/vList3"/>
    <dgm:cxn modelId="{8A0D5FC7-D3F4-4C28-8C99-E74AEA1BCA47}" type="presParOf" srcId="{28315434-DBF5-4455-9CBF-4651EDD9CB1E}" destId="{13C9BEEF-17D9-451E-9039-53173B662C52}" srcOrd="2" destOrd="0" presId="urn:microsoft.com/office/officeart/2005/8/layout/vList3"/>
    <dgm:cxn modelId="{510DC410-6203-4ECE-A75A-172F88DC1392}" type="presParOf" srcId="{13C9BEEF-17D9-451E-9039-53173B662C52}" destId="{F632A1C3-6FB1-45B4-9B40-5F7D3D757B8C}" srcOrd="0" destOrd="0" presId="urn:microsoft.com/office/officeart/2005/8/layout/vList3"/>
    <dgm:cxn modelId="{C6F3D52C-9742-4B2F-9283-3278ACDA4883}" type="presParOf" srcId="{13C9BEEF-17D9-451E-9039-53173B662C52}" destId="{2CB8507F-82D0-4134-9D47-68B5EE6B98DE}" srcOrd="1" destOrd="0" presId="urn:microsoft.com/office/officeart/2005/8/layout/vList3"/>
    <dgm:cxn modelId="{F73CF533-95BE-4F9A-ACF1-DA6404E06DC3}" type="presParOf" srcId="{28315434-DBF5-4455-9CBF-4651EDD9CB1E}" destId="{C6D348AD-0234-4644-80A5-D6FE8342C0C6}" srcOrd="3" destOrd="0" presId="urn:microsoft.com/office/officeart/2005/8/layout/vList3"/>
    <dgm:cxn modelId="{836169F1-0EC7-4CBD-B55D-8FB234C388CD}" type="presParOf" srcId="{28315434-DBF5-4455-9CBF-4651EDD9CB1E}" destId="{5DEC6E22-FC32-40BA-A80A-C0C39663F105}" srcOrd="4" destOrd="0" presId="urn:microsoft.com/office/officeart/2005/8/layout/vList3"/>
    <dgm:cxn modelId="{EBB3AA9C-F8B3-47B8-B1AA-2F6DCC871E83}" type="presParOf" srcId="{5DEC6E22-FC32-40BA-A80A-C0C39663F105}" destId="{773610B4-4ADD-4D92-8E7C-600BAEBBF8E9}" srcOrd="0" destOrd="0" presId="urn:microsoft.com/office/officeart/2005/8/layout/vList3"/>
    <dgm:cxn modelId="{15C5D9CB-1901-485F-989B-2022DF923856}" type="presParOf" srcId="{5DEC6E22-FC32-40BA-A80A-C0C39663F105}" destId="{2855985C-CB8B-4C05-8603-074E7E82B242}" srcOrd="1" destOrd="0" presId="urn:microsoft.com/office/officeart/2005/8/layout/vList3"/>
    <dgm:cxn modelId="{E8F4DF3B-6B26-461D-A079-943E219A1FEA}" type="presParOf" srcId="{28315434-DBF5-4455-9CBF-4651EDD9CB1E}" destId="{C10A02C9-64CC-4A66-B400-7FD99E3B55EE}" srcOrd="5" destOrd="0" presId="urn:microsoft.com/office/officeart/2005/8/layout/vList3"/>
    <dgm:cxn modelId="{78274C46-945C-4D32-A2FC-B88DE4E5909D}" type="presParOf" srcId="{28315434-DBF5-4455-9CBF-4651EDD9CB1E}" destId="{69089FE4-0504-49D5-AEF2-C771F6597F9E}" srcOrd="6" destOrd="0" presId="urn:microsoft.com/office/officeart/2005/8/layout/vList3"/>
    <dgm:cxn modelId="{423E4FFD-876E-49F6-AF2B-5CC3186D51C4}" type="presParOf" srcId="{69089FE4-0504-49D5-AEF2-C771F6597F9E}" destId="{7AA78EBB-7B60-4E00-9E86-992E4F1AE0AF}" srcOrd="0" destOrd="0" presId="urn:microsoft.com/office/officeart/2005/8/layout/vList3"/>
    <dgm:cxn modelId="{FF34C970-D705-4919-B72B-84CA0E42A64A}" type="presParOf" srcId="{69089FE4-0504-49D5-AEF2-C771F6597F9E}" destId="{BBE1E6E9-AAE1-4B2F-B40F-09F6C87E3BD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79DF-6EFD-43A9-8664-159811E200EA}">
      <dsp:nvSpPr>
        <dsp:cNvPr id="0" name=""/>
        <dsp:cNvSpPr/>
      </dsp:nvSpPr>
      <dsp:spPr>
        <a:xfrm>
          <a:off x="2643" y="92661"/>
          <a:ext cx="2577107" cy="518400"/>
        </a:xfrm>
        <a:prstGeom prst="rect">
          <a:avLst/>
        </a:prstGeom>
        <a:solidFill>
          <a:schemeClr val="accent3">
            <a:lumMod val="75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Complexity</a:t>
          </a:r>
        </a:p>
      </dsp:txBody>
      <dsp:txXfrm>
        <a:off x="2643" y="92661"/>
        <a:ext cx="2577107" cy="518400"/>
      </dsp:txXfrm>
    </dsp:sp>
    <dsp:sp modelId="{1AB5A2CF-40AB-446C-BE12-ECB5A7DCF2B5}">
      <dsp:nvSpPr>
        <dsp:cNvPr id="0" name=""/>
        <dsp:cNvSpPr/>
      </dsp:nvSpPr>
      <dsp:spPr>
        <a:xfrm>
          <a:off x="2643" y="611061"/>
          <a:ext cx="2577107" cy="326105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lumMod val="50000"/>
                </a:schemeClr>
              </a:solidFill>
            </a:rPr>
            <a:t>39 States, 40 CAAs &amp; 42 Air Navigation Service Providers (ANSPs) </a:t>
          </a:r>
        </a:p>
        <a:p>
          <a:pPr marL="171450" lvl="1" indent="-171450" algn="l" defTabSz="800100">
            <a:lnSpc>
              <a:spcPct val="90000"/>
            </a:lnSpc>
            <a:spcBef>
              <a:spcPct val="0"/>
            </a:spcBef>
            <a:spcAft>
              <a:spcPct val="15000"/>
            </a:spcAft>
            <a:buChar char="••"/>
          </a:pPr>
          <a:endParaRPr lang="en-US" sz="1800" kern="1200" dirty="0">
            <a:solidFill>
              <a:schemeClr val="accent1">
                <a:lumMod val="50000"/>
              </a:schemeClr>
            </a:solidFill>
          </a:endParaRPr>
        </a:p>
        <a:p>
          <a:pPr marL="171450" lvl="1" indent="-171450" algn="l" defTabSz="800100">
            <a:lnSpc>
              <a:spcPct val="90000"/>
            </a:lnSpc>
            <a:spcBef>
              <a:spcPct val="0"/>
            </a:spcBef>
            <a:spcAft>
              <a:spcPct val="15000"/>
            </a:spcAft>
            <a:buChar char="••"/>
          </a:pPr>
          <a:r>
            <a:rPr lang="en-US" sz="1800" kern="1200" dirty="0">
              <a:solidFill>
                <a:schemeClr val="accent1">
                  <a:lumMod val="50000"/>
                </a:schemeClr>
              </a:solidFill>
            </a:rPr>
            <a:t>49 Flight Information Regions, Vast Oceanic Airspace</a:t>
          </a:r>
        </a:p>
        <a:p>
          <a:pPr marL="171450" lvl="1" indent="-171450" algn="l" defTabSz="800100">
            <a:lnSpc>
              <a:spcPct val="90000"/>
            </a:lnSpc>
            <a:spcBef>
              <a:spcPct val="0"/>
            </a:spcBef>
            <a:spcAft>
              <a:spcPct val="15000"/>
            </a:spcAft>
            <a:buChar char="••"/>
          </a:pPr>
          <a:endParaRPr lang="en-US" sz="1800" kern="1200" dirty="0">
            <a:solidFill>
              <a:schemeClr val="accent1">
                <a:lumMod val="50000"/>
              </a:schemeClr>
            </a:solidFill>
          </a:endParaRPr>
        </a:p>
        <a:p>
          <a:pPr marL="171450" lvl="1" indent="-171450" algn="l" defTabSz="800100">
            <a:lnSpc>
              <a:spcPct val="90000"/>
            </a:lnSpc>
            <a:spcBef>
              <a:spcPct val="0"/>
            </a:spcBef>
            <a:spcAft>
              <a:spcPct val="15000"/>
            </a:spcAft>
            <a:buChar char="••"/>
          </a:pPr>
          <a:r>
            <a:rPr lang="en-US" sz="1800" kern="1200" dirty="0">
              <a:solidFill>
                <a:schemeClr val="accent1">
                  <a:lumMod val="50000"/>
                </a:schemeClr>
              </a:solidFill>
            </a:rPr>
            <a:t>Diverse Aviation Capacity </a:t>
          </a:r>
        </a:p>
      </dsp:txBody>
      <dsp:txXfrm>
        <a:off x="2643" y="611061"/>
        <a:ext cx="2577107" cy="3261059"/>
      </dsp:txXfrm>
    </dsp:sp>
    <dsp:sp modelId="{86913E75-E6A5-414C-BD11-88CDAE70B382}">
      <dsp:nvSpPr>
        <dsp:cNvPr id="0" name=""/>
        <dsp:cNvSpPr/>
      </dsp:nvSpPr>
      <dsp:spPr>
        <a:xfrm>
          <a:off x="2940546" y="92661"/>
          <a:ext cx="2577107" cy="518400"/>
        </a:xfrm>
        <a:prstGeom prst="rect">
          <a:avLst/>
        </a:prstGeom>
        <a:solidFill>
          <a:srgbClr val="002060"/>
        </a:solidFill>
        <a:ln w="9525" cap="flat" cmpd="sng" algn="ctr">
          <a:solidFill>
            <a:schemeClr val="accent3">
              <a:hueOff val="3439999"/>
              <a:satOff val="-18071"/>
              <a:lumOff val="1627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Economic Growth 2016</a:t>
          </a:r>
        </a:p>
      </dsp:txBody>
      <dsp:txXfrm>
        <a:off x="2940546" y="92661"/>
        <a:ext cx="2577107" cy="518400"/>
      </dsp:txXfrm>
    </dsp:sp>
    <dsp:sp modelId="{04198D93-01F9-487C-BB23-C4154990FDD7}">
      <dsp:nvSpPr>
        <dsp:cNvPr id="0" name=""/>
        <dsp:cNvSpPr/>
      </dsp:nvSpPr>
      <dsp:spPr>
        <a:xfrm>
          <a:off x="2940546" y="611061"/>
          <a:ext cx="2577107" cy="3261059"/>
        </a:xfrm>
        <a:prstGeom prst="rect">
          <a:avLst/>
        </a:prstGeom>
        <a:solidFill>
          <a:schemeClr val="accent1">
            <a:lumMod val="20000"/>
            <a:lumOff val="80000"/>
            <a:alpha val="90000"/>
          </a:schemeClr>
        </a:solidFill>
        <a:ln w="9525" cap="flat" cmpd="sng" algn="ctr">
          <a:solidFill>
            <a:schemeClr val="accent3">
              <a:tint val="40000"/>
              <a:alpha val="90000"/>
              <a:hueOff val="3206661"/>
              <a:satOff val="-11864"/>
              <a:lumOff val="376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solidFill>
            </a:rPr>
            <a:t>10.2% growth in Revenue Passenger Kilometer (RPK)</a:t>
          </a:r>
        </a:p>
        <a:p>
          <a:pPr marL="171450" lvl="1" indent="-171450" algn="l" defTabSz="800100">
            <a:lnSpc>
              <a:spcPct val="90000"/>
            </a:lnSpc>
            <a:spcBef>
              <a:spcPct val="0"/>
            </a:spcBef>
            <a:spcAft>
              <a:spcPct val="15000"/>
            </a:spcAft>
            <a:buChar char="••"/>
          </a:pPr>
          <a:endParaRPr lang="en-US" sz="1800" kern="1200" dirty="0">
            <a:solidFill>
              <a:sysClr val="windowText" lastClr="000000"/>
            </a:solidFill>
          </a:endParaRPr>
        </a:p>
        <a:p>
          <a:pPr marL="171450" lvl="1" indent="-171450" algn="l" defTabSz="800100">
            <a:lnSpc>
              <a:spcPct val="90000"/>
            </a:lnSpc>
            <a:spcBef>
              <a:spcPct val="0"/>
            </a:spcBef>
            <a:spcAft>
              <a:spcPct val="15000"/>
            </a:spcAft>
            <a:buChar char="••"/>
          </a:pPr>
          <a:r>
            <a:rPr lang="en-US" sz="1800" kern="1200" dirty="0">
              <a:solidFill>
                <a:sysClr val="windowText" lastClr="000000"/>
              </a:solidFill>
            </a:rPr>
            <a:t>Global Market Share</a:t>
          </a:r>
        </a:p>
        <a:p>
          <a:pPr marL="342900" lvl="2" indent="-171450" algn="l" defTabSz="711200">
            <a:lnSpc>
              <a:spcPct val="90000"/>
            </a:lnSpc>
            <a:spcBef>
              <a:spcPct val="0"/>
            </a:spcBef>
            <a:spcAft>
              <a:spcPct val="15000"/>
            </a:spcAft>
            <a:buChar char="••"/>
          </a:pPr>
          <a:r>
            <a:rPr lang="en-US" sz="1600" kern="1200" dirty="0">
              <a:solidFill>
                <a:sysClr val="windowText" lastClr="000000"/>
              </a:solidFill>
            </a:rPr>
            <a:t>33% Passenger</a:t>
          </a:r>
        </a:p>
        <a:p>
          <a:pPr marL="342900" lvl="2" indent="-171450" algn="l" defTabSz="711200">
            <a:lnSpc>
              <a:spcPct val="90000"/>
            </a:lnSpc>
            <a:spcBef>
              <a:spcPct val="0"/>
            </a:spcBef>
            <a:spcAft>
              <a:spcPct val="15000"/>
            </a:spcAft>
            <a:buChar char="••"/>
          </a:pPr>
          <a:r>
            <a:rPr lang="en-US" sz="1600" kern="1200" dirty="0">
              <a:solidFill>
                <a:sysClr val="windowText" lastClr="000000"/>
              </a:solidFill>
            </a:rPr>
            <a:t>39% Cargo </a:t>
          </a:r>
        </a:p>
        <a:p>
          <a:pPr marL="171450" lvl="1" indent="-171450" algn="l" defTabSz="711200">
            <a:lnSpc>
              <a:spcPct val="90000"/>
            </a:lnSpc>
            <a:spcBef>
              <a:spcPct val="0"/>
            </a:spcBef>
            <a:spcAft>
              <a:spcPct val="15000"/>
            </a:spcAft>
            <a:buChar char="••"/>
          </a:pPr>
          <a:endParaRPr lang="en-US" sz="1600" kern="1200" dirty="0">
            <a:solidFill>
              <a:sysClr val="windowText" lastClr="000000"/>
            </a:solidFill>
          </a:endParaRPr>
        </a:p>
        <a:p>
          <a:pPr marL="171450" lvl="1" indent="-171450" algn="l" defTabSz="800100">
            <a:lnSpc>
              <a:spcPct val="90000"/>
            </a:lnSpc>
            <a:spcBef>
              <a:spcPct val="0"/>
            </a:spcBef>
            <a:spcAft>
              <a:spcPct val="15000"/>
            </a:spcAft>
            <a:buChar char="••"/>
          </a:pPr>
          <a:r>
            <a:rPr lang="en-US" sz="1800" kern="1200" dirty="0">
              <a:solidFill>
                <a:sysClr val="windowText" lastClr="000000"/>
              </a:solidFill>
            </a:rPr>
            <a:t>Supports 30.9m jobs &amp; GDP of $632b</a:t>
          </a:r>
        </a:p>
      </dsp:txBody>
      <dsp:txXfrm>
        <a:off x="2940546" y="611061"/>
        <a:ext cx="2577107" cy="3261059"/>
      </dsp:txXfrm>
    </dsp:sp>
    <dsp:sp modelId="{538F6AD8-A9DD-4DCA-9785-95CCBB4A7B3F}">
      <dsp:nvSpPr>
        <dsp:cNvPr id="0" name=""/>
        <dsp:cNvSpPr/>
      </dsp:nvSpPr>
      <dsp:spPr>
        <a:xfrm>
          <a:off x="5878448" y="92661"/>
          <a:ext cx="2577107" cy="518400"/>
        </a:xfrm>
        <a:prstGeom prst="rect">
          <a:avLst/>
        </a:prstGeom>
        <a:solidFill>
          <a:srgbClr val="FF0000"/>
        </a:solidFill>
        <a:ln w="9525" cap="flat" cmpd="sng" algn="ctr">
          <a:solidFill>
            <a:schemeClr val="accent3">
              <a:hueOff val="6879999"/>
              <a:satOff val="-36143"/>
              <a:lumOff val="325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Threats</a:t>
          </a:r>
        </a:p>
      </dsp:txBody>
      <dsp:txXfrm>
        <a:off x="5878448" y="92661"/>
        <a:ext cx="2577107" cy="518400"/>
      </dsp:txXfrm>
    </dsp:sp>
    <dsp:sp modelId="{B1D3F0C1-0370-428B-8DE3-BD7FB0D3A0D6}">
      <dsp:nvSpPr>
        <dsp:cNvPr id="0" name=""/>
        <dsp:cNvSpPr/>
      </dsp:nvSpPr>
      <dsp:spPr>
        <a:xfrm>
          <a:off x="5878448" y="611061"/>
          <a:ext cx="2577107" cy="3261059"/>
        </a:xfrm>
        <a:prstGeom prst="rect">
          <a:avLst/>
        </a:prstGeom>
        <a:solidFill>
          <a:schemeClr val="accent3">
            <a:tint val="40000"/>
            <a:alpha val="90000"/>
            <a:hueOff val="6413322"/>
            <a:satOff val="-23728"/>
            <a:lumOff val="7524"/>
            <a:alphaOff val="0"/>
          </a:schemeClr>
        </a:solidFill>
        <a:ln w="9525" cap="flat" cmpd="sng" algn="ctr">
          <a:solidFill>
            <a:schemeClr val="accent3">
              <a:tint val="40000"/>
              <a:alpha val="90000"/>
              <a:hueOff val="6413322"/>
              <a:satOff val="-23728"/>
              <a:lumOff val="75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6">
                  <a:lumMod val="50000"/>
                </a:schemeClr>
              </a:solidFill>
            </a:rPr>
            <a:t>Natural Disasters (Earthquakes,  Tsunami, Volcanoes, Tropical cyclones)</a:t>
          </a:r>
        </a:p>
        <a:p>
          <a:pPr marL="171450" lvl="1" indent="-171450" algn="l" defTabSz="800100">
            <a:lnSpc>
              <a:spcPct val="90000"/>
            </a:lnSpc>
            <a:spcBef>
              <a:spcPct val="0"/>
            </a:spcBef>
            <a:spcAft>
              <a:spcPct val="15000"/>
            </a:spcAft>
            <a:buChar char="••"/>
          </a:pP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kern="1200" dirty="0">
              <a:solidFill>
                <a:schemeClr val="accent6">
                  <a:lumMod val="50000"/>
                </a:schemeClr>
              </a:solidFill>
            </a:rPr>
            <a:t>Health threats (Avian Bird’s Flu, H1NI)</a:t>
          </a:r>
        </a:p>
        <a:p>
          <a:pPr marL="171450" lvl="1" indent="-171450" algn="l" defTabSz="800100">
            <a:lnSpc>
              <a:spcPct val="90000"/>
            </a:lnSpc>
            <a:spcBef>
              <a:spcPct val="0"/>
            </a:spcBef>
            <a:spcAft>
              <a:spcPct val="15000"/>
            </a:spcAft>
            <a:buChar char="••"/>
          </a:pPr>
          <a:endParaRPr lang="en-US" sz="1800"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n-US" sz="1800" kern="1200" dirty="0">
              <a:solidFill>
                <a:schemeClr val="accent6">
                  <a:lumMod val="50000"/>
                </a:schemeClr>
              </a:solidFill>
            </a:rPr>
            <a:t>Financial Downturn</a:t>
          </a:r>
        </a:p>
        <a:p>
          <a:pPr marL="171450" lvl="1" indent="-171450" algn="l" defTabSz="800100">
            <a:lnSpc>
              <a:spcPct val="90000"/>
            </a:lnSpc>
            <a:spcBef>
              <a:spcPct val="0"/>
            </a:spcBef>
            <a:spcAft>
              <a:spcPct val="15000"/>
            </a:spcAft>
            <a:buChar char="••"/>
          </a:pPr>
          <a:endParaRPr lang="en-US" sz="1800" kern="1200" dirty="0">
            <a:solidFill>
              <a:schemeClr val="accent6">
                <a:lumMod val="50000"/>
              </a:schemeClr>
            </a:solidFill>
          </a:endParaRPr>
        </a:p>
      </dsp:txBody>
      <dsp:txXfrm>
        <a:off x="5878448" y="611061"/>
        <a:ext cx="2577107" cy="3261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D973-52E6-4327-AAF2-97C43E643DF8}">
      <dsp:nvSpPr>
        <dsp:cNvPr id="0" name=""/>
        <dsp:cNvSpPr/>
      </dsp:nvSpPr>
      <dsp:spPr>
        <a:xfrm>
          <a:off x="3374850" y="423"/>
          <a:ext cx="2066688" cy="8634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Reduction of operational risks</a:t>
          </a:r>
        </a:p>
      </dsp:txBody>
      <dsp:txXfrm>
        <a:off x="3416999" y="42572"/>
        <a:ext cx="1982390" cy="779135"/>
      </dsp:txXfrm>
    </dsp:sp>
    <dsp:sp modelId="{E4BDE142-0134-427C-BD02-EEE9850D33A7}">
      <dsp:nvSpPr>
        <dsp:cNvPr id="0" name=""/>
        <dsp:cNvSpPr/>
      </dsp:nvSpPr>
      <dsp:spPr>
        <a:xfrm>
          <a:off x="2836179" y="535413"/>
          <a:ext cx="3454251" cy="3454251"/>
        </a:xfrm>
        <a:custGeom>
          <a:avLst/>
          <a:gdLst/>
          <a:ahLst/>
          <a:cxnLst/>
          <a:rect l="0" t="0" r="0" b="0"/>
          <a:pathLst>
            <a:path>
              <a:moveTo>
                <a:pt x="2608395" y="241754"/>
              </a:moveTo>
              <a:arcTo wR="1727125" hR="1727125" stAng="18040838" swAng="6892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A67552-B1E6-4254-98D9-012472D32051}">
      <dsp:nvSpPr>
        <dsp:cNvPr id="0" name=""/>
        <dsp:cNvSpPr/>
      </dsp:nvSpPr>
      <dsp:spPr>
        <a:xfrm>
          <a:off x="5390945" y="984785"/>
          <a:ext cx="1494710" cy="1653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Improvements to ICAO Safety Oversight/Industry Safety Audits </a:t>
          </a:r>
        </a:p>
      </dsp:txBody>
      <dsp:txXfrm>
        <a:off x="5463911" y="1057751"/>
        <a:ext cx="1348778" cy="1507362"/>
      </dsp:txXfrm>
    </dsp:sp>
    <dsp:sp modelId="{D48E5B1E-7901-4273-8B29-BE90CA911C79}">
      <dsp:nvSpPr>
        <dsp:cNvPr id="0" name=""/>
        <dsp:cNvSpPr/>
      </dsp:nvSpPr>
      <dsp:spPr>
        <a:xfrm>
          <a:off x="3596483" y="2450337"/>
          <a:ext cx="3454251" cy="3454251"/>
        </a:xfrm>
        <a:custGeom>
          <a:avLst/>
          <a:gdLst/>
          <a:ahLst/>
          <a:cxnLst/>
          <a:rect l="0" t="0" r="0" b="0"/>
          <a:pathLst>
            <a:path>
              <a:moveTo>
                <a:pt x="2516444" y="190916"/>
              </a:moveTo>
              <a:arcTo wR="1727125" hR="1727125" stAng="17831673" swAng="13694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B3DA0B-427E-4FF4-9757-98DC840FAF9F}">
      <dsp:nvSpPr>
        <dsp:cNvPr id="0" name=""/>
        <dsp:cNvSpPr/>
      </dsp:nvSpPr>
      <dsp:spPr>
        <a:xfrm>
          <a:off x="5338174" y="3073053"/>
          <a:ext cx="2118136" cy="937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Predictive risk management and advanced regulatory oversight</a:t>
          </a:r>
        </a:p>
      </dsp:txBody>
      <dsp:txXfrm>
        <a:off x="5383925" y="3118804"/>
        <a:ext cx="2026634" cy="845720"/>
      </dsp:txXfrm>
    </dsp:sp>
    <dsp:sp modelId="{784F091D-8B51-4792-A890-A4E0FF1F8620}">
      <dsp:nvSpPr>
        <dsp:cNvPr id="0" name=""/>
        <dsp:cNvSpPr/>
      </dsp:nvSpPr>
      <dsp:spPr>
        <a:xfrm>
          <a:off x="2810139" y="1319551"/>
          <a:ext cx="3454251" cy="3454251"/>
        </a:xfrm>
        <a:custGeom>
          <a:avLst/>
          <a:gdLst/>
          <a:ahLst/>
          <a:cxnLst/>
          <a:rect l="0" t="0" r="0" b="0"/>
          <a:pathLst>
            <a:path>
              <a:moveTo>
                <a:pt x="3144268" y="2714378"/>
              </a:moveTo>
              <a:arcTo wR="1727125" hR="1727125" stAng="2091781" swAng="66152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96496A-B956-4618-ABB0-082199AA949E}">
      <dsp:nvSpPr>
        <dsp:cNvPr id="0" name=""/>
        <dsp:cNvSpPr/>
      </dsp:nvSpPr>
      <dsp:spPr>
        <a:xfrm>
          <a:off x="1442091" y="3027977"/>
          <a:ext cx="2310934" cy="982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Consistent and effective Safety Management Systems and State Safety </a:t>
          </a:r>
          <a:r>
            <a:rPr lang="en-US" sz="1600" kern="1200" dirty="0" err="1"/>
            <a:t>Programmes</a:t>
          </a:r>
          <a:endParaRPr lang="en-US" sz="1600" kern="1200" dirty="0"/>
        </a:p>
      </dsp:txBody>
      <dsp:txXfrm>
        <a:off x="1490067" y="3075953"/>
        <a:ext cx="2214982" cy="886834"/>
      </dsp:txXfrm>
    </dsp:sp>
    <dsp:sp modelId="{3878292E-675C-4D91-A9FD-46B005D4D593}">
      <dsp:nvSpPr>
        <dsp:cNvPr id="0" name=""/>
        <dsp:cNvSpPr/>
      </dsp:nvSpPr>
      <dsp:spPr>
        <a:xfrm>
          <a:off x="2007625" y="2287048"/>
          <a:ext cx="3454251" cy="3454251"/>
        </a:xfrm>
        <a:custGeom>
          <a:avLst/>
          <a:gdLst/>
          <a:ahLst/>
          <a:cxnLst/>
          <a:rect l="0" t="0" r="0" b="0"/>
          <a:pathLst>
            <a:path>
              <a:moveTo>
                <a:pt x="312919" y="735670"/>
              </a:moveTo>
              <a:arcTo wR="1727125" hR="1727125" stAng="12901985" swAng="12586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783FFD-EE17-4122-BDBD-1476183565E5}">
      <dsp:nvSpPr>
        <dsp:cNvPr id="0" name=""/>
        <dsp:cNvSpPr/>
      </dsp:nvSpPr>
      <dsp:spPr>
        <a:xfrm>
          <a:off x="2049597" y="1103731"/>
          <a:ext cx="1404488" cy="1474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Enhanced Aviation Infrastructure  (Air Traffic Services &amp;  Aerodrome)</a:t>
          </a:r>
        </a:p>
      </dsp:txBody>
      <dsp:txXfrm>
        <a:off x="2118158" y="1172292"/>
        <a:ext cx="1267366" cy="1337726"/>
      </dsp:txXfrm>
    </dsp:sp>
    <dsp:sp modelId="{ACCB2EB7-7B64-4B17-9CC8-3498C6931BDC}">
      <dsp:nvSpPr>
        <dsp:cNvPr id="0" name=""/>
        <dsp:cNvSpPr/>
      </dsp:nvSpPr>
      <dsp:spPr>
        <a:xfrm>
          <a:off x="2806250" y="329176"/>
          <a:ext cx="3454251" cy="3454251"/>
        </a:xfrm>
        <a:custGeom>
          <a:avLst/>
          <a:gdLst/>
          <a:ahLst/>
          <a:cxnLst/>
          <a:rect l="0" t="0" r="0" b="0"/>
          <a:pathLst>
            <a:path>
              <a:moveTo>
                <a:pt x="288832" y="770947"/>
              </a:moveTo>
              <a:arcTo wR="1727125" hR="1727125" stAng="12816960" swAng="8467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C9FA6-B857-4AF9-84F6-F9A2A8CA98D2}">
      <dsp:nvSpPr>
        <dsp:cNvPr id="0" name=""/>
        <dsp:cNvSpPr/>
      </dsp:nvSpPr>
      <dsp:spPr>
        <a:xfrm rot="10800000">
          <a:off x="1771629" y="859"/>
          <a:ext cx="6226445" cy="8132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624" tIns="53340" rIns="99568" bIns="53340" numCol="1" spcCol="1270" anchor="ctr" anchorCtr="0">
          <a:noAutofit/>
        </a:bodyPr>
        <a:lstStyle/>
        <a:p>
          <a:pPr lvl="0" algn="l" defTabSz="622300">
            <a:lnSpc>
              <a:spcPct val="90000"/>
            </a:lnSpc>
            <a:spcBef>
              <a:spcPct val="0"/>
            </a:spcBef>
            <a:spcAft>
              <a:spcPct val="35000"/>
            </a:spcAft>
          </a:pPr>
          <a:r>
            <a:rPr lang="en-US" sz="1400" kern="1200" dirty="0"/>
            <a:t>Rapid growth in air operators and aircraft fleet </a:t>
          </a:r>
        </a:p>
      </dsp:txBody>
      <dsp:txXfrm rot="10800000">
        <a:off x="1974943" y="859"/>
        <a:ext cx="6023131" cy="813257"/>
      </dsp:txXfrm>
    </dsp:sp>
    <dsp:sp modelId="{0D9DD076-B8D6-45A0-BB44-2A33FDD03707}">
      <dsp:nvSpPr>
        <dsp:cNvPr id="0" name=""/>
        <dsp:cNvSpPr/>
      </dsp:nvSpPr>
      <dsp:spPr>
        <a:xfrm>
          <a:off x="1365000" y="859"/>
          <a:ext cx="813257" cy="8132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8507F-82D0-4134-9D47-68B5EE6B98DE}">
      <dsp:nvSpPr>
        <dsp:cNvPr id="0" name=""/>
        <dsp:cNvSpPr/>
      </dsp:nvSpPr>
      <dsp:spPr>
        <a:xfrm rot="10800000">
          <a:off x="1771629" y="1056879"/>
          <a:ext cx="6226445" cy="813257"/>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624" tIns="53340" rIns="99568" bIns="53340" numCol="1" spcCol="1270" anchor="ctr" anchorCtr="0">
          <a:noAutofit/>
        </a:bodyPr>
        <a:lstStyle/>
        <a:p>
          <a:pPr lvl="0" algn="l" defTabSz="622300">
            <a:lnSpc>
              <a:spcPct val="90000"/>
            </a:lnSpc>
            <a:spcBef>
              <a:spcPct val="0"/>
            </a:spcBef>
            <a:spcAft>
              <a:spcPct val="35000"/>
            </a:spcAft>
          </a:pPr>
          <a:r>
            <a:rPr lang="en-US" sz="1400" kern="1200" dirty="0"/>
            <a:t>Increased airspace and airport congestion</a:t>
          </a:r>
        </a:p>
      </dsp:txBody>
      <dsp:txXfrm rot="10800000">
        <a:off x="1974943" y="1056879"/>
        <a:ext cx="6023131" cy="813257"/>
      </dsp:txXfrm>
    </dsp:sp>
    <dsp:sp modelId="{F632A1C3-6FB1-45B4-9B40-5F7D3D757B8C}">
      <dsp:nvSpPr>
        <dsp:cNvPr id="0" name=""/>
        <dsp:cNvSpPr/>
      </dsp:nvSpPr>
      <dsp:spPr>
        <a:xfrm>
          <a:off x="1365000" y="1056879"/>
          <a:ext cx="813257" cy="8132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1000" r="-10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5985C-CB8B-4C05-8603-074E7E82B242}">
      <dsp:nvSpPr>
        <dsp:cNvPr id="0" name=""/>
        <dsp:cNvSpPr/>
      </dsp:nvSpPr>
      <dsp:spPr>
        <a:xfrm rot="10800000">
          <a:off x="1771629" y="2112900"/>
          <a:ext cx="6226445" cy="813257"/>
        </a:xfrm>
        <a:prstGeom prst="homePlate">
          <a:avLst/>
        </a:prstGeom>
        <a:solidFill>
          <a:schemeClr val="accent4">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624" tIns="53340" rIns="99568" bIns="53340" numCol="1" spcCol="1270" anchor="ctr" anchorCtr="0">
          <a:noAutofit/>
        </a:bodyPr>
        <a:lstStyle/>
        <a:p>
          <a:pPr lvl="0" algn="l" defTabSz="622300">
            <a:lnSpc>
              <a:spcPct val="90000"/>
            </a:lnSpc>
            <a:spcBef>
              <a:spcPct val="0"/>
            </a:spcBef>
            <a:spcAft>
              <a:spcPct val="35000"/>
            </a:spcAft>
          </a:pPr>
          <a:r>
            <a:rPr lang="en-US" sz="1400" kern="1200" dirty="0"/>
            <a:t>Insufficient resources to improve compliance with ICAO provisions</a:t>
          </a:r>
          <a:endParaRPr lang="en-US" sz="1200" kern="1200" dirty="0"/>
        </a:p>
      </dsp:txBody>
      <dsp:txXfrm rot="10800000">
        <a:off x="1974943" y="2112900"/>
        <a:ext cx="6023131" cy="813257"/>
      </dsp:txXfrm>
    </dsp:sp>
    <dsp:sp modelId="{773610B4-4ADD-4D92-8E7C-600BAEBBF8E9}">
      <dsp:nvSpPr>
        <dsp:cNvPr id="0" name=""/>
        <dsp:cNvSpPr/>
      </dsp:nvSpPr>
      <dsp:spPr>
        <a:xfrm>
          <a:off x="1365000" y="2112900"/>
          <a:ext cx="813257" cy="81325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1E6E9-AAE1-4B2F-B40F-09F6C87E3BDC}">
      <dsp:nvSpPr>
        <dsp:cNvPr id="0" name=""/>
        <dsp:cNvSpPr/>
      </dsp:nvSpPr>
      <dsp:spPr>
        <a:xfrm rot="10800000">
          <a:off x="1771629" y="3168920"/>
          <a:ext cx="6226445" cy="813257"/>
        </a:xfrm>
        <a:prstGeom prst="homePlat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624" tIns="53340" rIns="99568" bIns="53340" numCol="1" spcCol="1270" anchor="ctr" anchorCtr="0">
          <a:noAutofit/>
        </a:bodyPr>
        <a:lstStyle/>
        <a:p>
          <a:pPr lvl="0" algn="l" defTabSz="622300">
            <a:lnSpc>
              <a:spcPct val="90000"/>
            </a:lnSpc>
            <a:spcBef>
              <a:spcPct val="0"/>
            </a:spcBef>
            <a:spcAft>
              <a:spcPct val="35000"/>
            </a:spcAft>
          </a:pPr>
          <a:r>
            <a:rPr lang="en-US" sz="1400" kern="1200" dirty="0">
              <a:solidFill>
                <a:schemeClr val="accent4">
                  <a:lumMod val="10000"/>
                </a:schemeClr>
              </a:solidFill>
            </a:rPr>
            <a:t>Slow progress of implementation of ATS infrastructure</a:t>
          </a:r>
        </a:p>
      </dsp:txBody>
      <dsp:txXfrm rot="10800000">
        <a:off x="1974943" y="3168920"/>
        <a:ext cx="6023131" cy="813257"/>
      </dsp:txXfrm>
    </dsp:sp>
    <dsp:sp modelId="{7AA78EBB-7B60-4E00-9E86-992E4F1AE0AF}">
      <dsp:nvSpPr>
        <dsp:cNvPr id="0" name=""/>
        <dsp:cNvSpPr/>
      </dsp:nvSpPr>
      <dsp:spPr>
        <a:xfrm>
          <a:off x="1365000" y="3168920"/>
          <a:ext cx="813257" cy="81325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a:extLst xmlns:a="http://schemas.openxmlformats.org/drawingml/2006/main">
            <a:ext uri="{FF2B5EF4-FFF2-40B4-BE49-F238E27FC236}">
              <a16:creationId xmlns="" xmlns:a16="http://schemas.microsoft.com/office/drawing/2014/main" id="{DAD05F59-F15F-42BD-80EB-74C0A58A08C2}"/>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0.06237</cdr:y>
    </cdr:from>
    <cdr:to>
      <cdr:x>0.05739</cdr:x>
      <cdr:y>0.90683</cdr:y>
    </cdr:to>
    <cdr:sp macro="" textlink="">
      <cdr:nvSpPr>
        <cdr:cNvPr id="2" name="Rectangle 1"/>
        <cdr:cNvSpPr/>
      </cdr:nvSpPr>
      <cdr:spPr>
        <a:xfrm xmlns:a="http://schemas.openxmlformats.org/drawingml/2006/main" rot="16200000">
          <a:off x="-1960166" y="1830795"/>
          <a:ext cx="3603480" cy="47421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Passenger-Kilometres</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dr:relSizeAnchor xmlns:cdr="http://schemas.openxmlformats.org/drawingml/2006/chartDrawing">
    <cdr:from>
      <cdr:x>0.40086</cdr:x>
      <cdr:y>0.55944</cdr:y>
    </cdr:from>
    <cdr:to>
      <cdr:x>0.44433</cdr:x>
      <cdr:y>0.80465</cdr:y>
    </cdr:to>
    <cdr:grpSp>
      <cdr:nvGrpSpPr>
        <cdr:cNvPr id="3" name="Group 2">
          <a:extLst xmlns:a="http://schemas.openxmlformats.org/drawingml/2006/main">
            <a:ext uri="{FF2B5EF4-FFF2-40B4-BE49-F238E27FC236}">
              <a16:creationId xmlns="" xmlns:a16="http://schemas.microsoft.com/office/drawing/2014/main" id="{83F9ECCB-EF52-404A-B699-697CA5A6AE4B}"/>
            </a:ext>
          </a:extLst>
        </cdr:cNvPr>
        <cdr:cNvGrpSpPr>
          <a:grpSpLocks xmlns:a="http://schemas.openxmlformats.org/drawingml/2006/main"/>
        </cdr:cNvGrpSpPr>
      </cdr:nvGrpSpPr>
      <cdr:grpSpPr bwMode="auto">
        <a:xfrm xmlns:a="http://schemas.openxmlformats.org/drawingml/2006/main">
          <a:off x="3312338" y="2387242"/>
          <a:ext cx="359196" cy="1046360"/>
          <a:chOff x="2748385" y="1973706"/>
          <a:chExt cx="397359" cy="2430214"/>
        </a:xfrm>
      </cdr:grpSpPr>
      <cdr:sp macro="" textlink="">
        <cdr:nvSpPr>
          <cdr:cNvPr id="22" name="Text Box 11"/>
          <cdr:cNvSpPr txBox="1">
            <a:spLocks xmlns:a="http://schemas.openxmlformats.org/drawingml/2006/main" noChangeArrowheads="1"/>
          </cdr:cNvSpPr>
        </cdr:nvSpPr>
        <cdr:spPr bwMode="auto">
          <a:xfrm xmlns:a="http://schemas.openxmlformats.org/drawingml/2006/main" rot="16200000">
            <a:off x="2318959" y="2403132"/>
            <a:ext cx="1256211" cy="397359"/>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Oil crisis</a:t>
            </a:r>
          </a:p>
        </cdr:txBody>
      </cdr:sp>
      <cdr:cxnSp macro="">
        <cdr:nvCxnSpPr>
          <cdr:cNvPr id="23" name="Straight Arrow Connector 22">
            <a:extLst xmlns:a="http://schemas.openxmlformats.org/drawingml/2006/main">
              <a:ext uri="{FF2B5EF4-FFF2-40B4-BE49-F238E27FC236}">
                <a16:creationId xmlns="" xmlns:a16="http://schemas.microsoft.com/office/drawing/2014/main" id="{F8A9C6E8-665E-4D9E-AEB3-12E659523ACC}"/>
              </a:ext>
            </a:extLst>
          </cdr:cNvPr>
          <cdr:cNvCxnSpPr/>
        </cdr:nvCxnSpPr>
        <cdr:spPr>
          <a:xfrm xmlns:a="http://schemas.openxmlformats.org/drawingml/2006/main">
            <a:off x="2942120" y="2397288"/>
            <a:ext cx="0" cy="2006632"/>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0.59258</cdr:x>
      <cdr:y>0.43963</cdr:y>
    </cdr:from>
    <cdr:to>
      <cdr:x>0.61695</cdr:x>
      <cdr:y>0.65824</cdr:y>
    </cdr:to>
    <cdr:grpSp>
      <cdr:nvGrpSpPr>
        <cdr:cNvPr id="4" name="Group 3">
          <a:extLst xmlns:a="http://schemas.openxmlformats.org/drawingml/2006/main">
            <a:ext uri="{FF2B5EF4-FFF2-40B4-BE49-F238E27FC236}">
              <a16:creationId xmlns="" xmlns:a16="http://schemas.microsoft.com/office/drawing/2014/main" id="{701631FD-1AA4-40E5-920C-EBF4AE9D82C5}"/>
            </a:ext>
          </a:extLst>
        </cdr:cNvPr>
        <cdr:cNvGrpSpPr>
          <a:grpSpLocks xmlns:a="http://schemas.openxmlformats.org/drawingml/2006/main"/>
        </cdr:cNvGrpSpPr>
      </cdr:nvGrpSpPr>
      <cdr:grpSpPr bwMode="auto">
        <a:xfrm xmlns:a="http://schemas.openxmlformats.org/drawingml/2006/main">
          <a:off x="4896535" y="1875989"/>
          <a:ext cx="201372" cy="932853"/>
          <a:chOff x="484064" y="2261290"/>
          <a:chExt cx="222798" cy="1548745"/>
        </a:xfrm>
      </cdr:grpSpPr>
      <cdr:sp macro="" textlink="">
        <cdr:nvSpPr>
          <cdr:cNvPr id="20" name="Text Box 11"/>
          <cdr:cNvSpPr txBox="1">
            <a:spLocks xmlns:a="http://schemas.openxmlformats.org/drawingml/2006/main" noChangeArrowheads="1"/>
          </cdr:cNvSpPr>
        </cdr:nvSpPr>
        <cdr:spPr bwMode="auto">
          <a:xfrm xmlns:a="http://schemas.openxmlformats.org/drawingml/2006/main" rot="16200000">
            <a:off x="-87890" y="2833244"/>
            <a:ext cx="1366705" cy="222798"/>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Gulf war</a:t>
            </a:r>
          </a:p>
        </cdr:txBody>
      </cdr:sp>
      <cdr:cxnSp macro="">
        <cdr:nvCxnSpPr>
          <cdr:cNvPr id="21" name="Straight Arrow Connector 20">
            <a:extLst xmlns:a="http://schemas.openxmlformats.org/drawingml/2006/main">
              <a:ext uri="{FF2B5EF4-FFF2-40B4-BE49-F238E27FC236}">
                <a16:creationId xmlns="" xmlns:a16="http://schemas.microsoft.com/office/drawing/2014/main" id="{56434908-31E6-41A0-8485-0FF817FDB00B}"/>
              </a:ext>
            </a:extLst>
          </cdr:cNvPr>
          <cdr:cNvCxnSpPr/>
        </cdr:nvCxnSpPr>
        <cdr:spPr>
          <a:xfrm xmlns:a="http://schemas.openxmlformats.org/drawingml/2006/main">
            <a:off x="693375" y="2348616"/>
            <a:ext cx="0" cy="1461419"/>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0.65358</cdr:x>
      <cdr:y>0.31241</cdr:y>
    </cdr:from>
    <cdr:to>
      <cdr:x>0.69266</cdr:x>
      <cdr:y>0.53102</cdr:y>
    </cdr:to>
    <cdr:grpSp>
      <cdr:nvGrpSpPr>
        <cdr:cNvPr id="5" name="Group 4">
          <a:extLst xmlns:a="http://schemas.openxmlformats.org/drawingml/2006/main">
            <a:ext uri="{FF2B5EF4-FFF2-40B4-BE49-F238E27FC236}">
              <a16:creationId xmlns="" xmlns:a16="http://schemas.microsoft.com/office/drawing/2014/main" id="{C1055C68-35F2-48EF-8370-5E691BA55A39}"/>
            </a:ext>
          </a:extLst>
        </cdr:cNvPr>
        <cdr:cNvGrpSpPr>
          <a:grpSpLocks xmlns:a="http://schemas.openxmlformats.org/drawingml/2006/main"/>
        </cdr:cNvGrpSpPr>
      </cdr:nvGrpSpPr>
      <cdr:grpSpPr bwMode="auto">
        <a:xfrm xmlns:a="http://schemas.openxmlformats.org/drawingml/2006/main">
          <a:off x="5400583" y="1333116"/>
          <a:ext cx="322921" cy="932853"/>
          <a:chOff x="-529276" y="2309731"/>
          <a:chExt cx="359194" cy="1504575"/>
        </a:xfrm>
      </cdr:grpSpPr>
      <cdr:sp macro="" textlink="">
        <cdr:nvSpPr>
          <cdr:cNvPr id="18" name="Text Box 11"/>
          <cdr:cNvSpPr txBox="1">
            <a:spLocks xmlns:a="http://schemas.openxmlformats.org/drawingml/2006/main" noChangeArrowheads="1"/>
          </cdr:cNvSpPr>
        </cdr:nvSpPr>
        <cdr:spPr bwMode="auto">
          <a:xfrm xmlns:a="http://schemas.openxmlformats.org/drawingml/2006/main" rot="16200000">
            <a:off x="-1101967" y="2882422"/>
            <a:ext cx="1504575" cy="35919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Asian crisis</a:t>
            </a:r>
          </a:p>
        </cdr:txBody>
      </cdr:sp>
      <cdr:cxnSp macro="">
        <cdr:nvCxnSpPr>
          <cdr:cNvPr id="19" name="Straight Arrow Connector 18">
            <a:extLst xmlns:a="http://schemas.openxmlformats.org/drawingml/2006/main">
              <a:ext uri="{FF2B5EF4-FFF2-40B4-BE49-F238E27FC236}">
                <a16:creationId xmlns="" xmlns:a16="http://schemas.microsoft.com/office/drawing/2014/main" id="{B69E386B-9540-4F07-B2B7-A833FC32C1B0}"/>
              </a:ext>
            </a:extLst>
          </cdr:cNvPr>
          <cdr:cNvCxnSpPr/>
        </cdr:nvCxnSpPr>
        <cdr:spPr>
          <a:xfrm xmlns:a="http://schemas.openxmlformats.org/drawingml/2006/main">
            <a:off x="-239715" y="2379135"/>
            <a:ext cx="0" cy="1394937"/>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0.47058</cdr:x>
      <cdr:y>0.53104</cdr:y>
    </cdr:from>
    <cdr:to>
      <cdr:x>0.50549</cdr:x>
      <cdr:y>0.75553</cdr:y>
    </cdr:to>
    <cdr:grpSp>
      <cdr:nvGrpSpPr>
        <cdr:cNvPr id="6" name="Group 5">
          <a:extLst xmlns:a="http://schemas.openxmlformats.org/drawingml/2006/main">
            <a:ext uri="{FF2B5EF4-FFF2-40B4-BE49-F238E27FC236}">
              <a16:creationId xmlns="" xmlns:a16="http://schemas.microsoft.com/office/drawing/2014/main" id="{7F731741-F28D-42E1-BBE7-BF86E48E67AE}"/>
            </a:ext>
          </a:extLst>
        </cdr:cNvPr>
        <cdr:cNvGrpSpPr>
          <a:grpSpLocks xmlns:a="http://schemas.openxmlformats.org/drawingml/2006/main"/>
        </cdr:cNvGrpSpPr>
      </cdr:nvGrpSpPr>
      <cdr:grpSpPr bwMode="auto">
        <a:xfrm xmlns:a="http://schemas.openxmlformats.org/drawingml/2006/main">
          <a:off x="3888440" y="2266054"/>
          <a:ext cx="288464" cy="957944"/>
          <a:chOff x="1921279" y="2240466"/>
          <a:chExt cx="248346" cy="1657215"/>
        </a:xfrm>
      </cdr:grpSpPr>
      <cdr:sp macro="" textlink="">
        <cdr:nvSpPr>
          <cdr:cNvPr id="16" name="Text Box 11"/>
          <cdr:cNvSpPr txBox="1">
            <a:spLocks xmlns:a="http://schemas.openxmlformats.org/drawingml/2006/main" noChangeArrowheads="1"/>
          </cdr:cNvSpPr>
        </cdr:nvSpPr>
        <cdr:spPr bwMode="auto">
          <a:xfrm xmlns:a="http://schemas.openxmlformats.org/drawingml/2006/main" rot="16200000">
            <a:off x="1309270" y="2852475"/>
            <a:ext cx="1472364" cy="248346"/>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Iran-Iraq war</a:t>
            </a:r>
          </a:p>
        </cdr:txBody>
      </cdr:sp>
      <cdr:cxnSp macro="">
        <cdr:nvCxnSpPr>
          <cdr:cNvPr id="17" name="Straight Arrow Connector 16">
            <a:extLst xmlns:a="http://schemas.openxmlformats.org/drawingml/2006/main">
              <a:ext uri="{FF2B5EF4-FFF2-40B4-BE49-F238E27FC236}">
                <a16:creationId xmlns="" xmlns:a16="http://schemas.microsoft.com/office/drawing/2014/main" id="{773FDE25-9D59-4961-9B8B-9049067B7192}"/>
              </a:ext>
            </a:extLst>
          </cdr:cNvPr>
          <cdr:cNvCxnSpPr/>
        </cdr:nvCxnSpPr>
        <cdr:spPr>
          <a:xfrm xmlns:a="http://schemas.openxmlformats.org/drawingml/2006/main">
            <a:off x="2152854" y="2305357"/>
            <a:ext cx="0" cy="1592324"/>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0.72318</cdr:x>
      <cdr:y>0.11817</cdr:y>
    </cdr:from>
    <cdr:to>
      <cdr:x>0.76065</cdr:x>
      <cdr:y>0.39054</cdr:y>
    </cdr:to>
    <cdr:grpSp>
      <cdr:nvGrpSpPr>
        <cdr:cNvPr id="7" name="Group 6">
          <a:extLst xmlns:a="http://schemas.openxmlformats.org/drawingml/2006/main">
            <a:ext uri="{FF2B5EF4-FFF2-40B4-BE49-F238E27FC236}">
              <a16:creationId xmlns="" xmlns:a16="http://schemas.microsoft.com/office/drawing/2014/main" id="{65AAB435-BE7F-48DC-888B-F039A6C783EA}"/>
            </a:ext>
          </a:extLst>
        </cdr:cNvPr>
        <cdr:cNvGrpSpPr>
          <a:grpSpLocks xmlns:a="http://schemas.openxmlformats.org/drawingml/2006/main"/>
        </cdr:cNvGrpSpPr>
      </cdr:nvGrpSpPr>
      <cdr:grpSpPr bwMode="auto">
        <a:xfrm xmlns:a="http://schemas.openxmlformats.org/drawingml/2006/main">
          <a:off x="5975693" y="504255"/>
          <a:ext cx="309618" cy="1162257"/>
          <a:chOff x="-1149376" y="2247796"/>
          <a:chExt cx="344385" cy="1037757"/>
        </a:xfrm>
      </cdr:grpSpPr>
      <cdr:sp macro="" textlink="">
        <cdr:nvSpPr>
          <cdr:cNvPr id="14" name="Text Box 11"/>
          <cdr:cNvSpPr txBox="1">
            <a:spLocks xmlns:a="http://schemas.openxmlformats.org/drawingml/2006/main" noChangeArrowheads="1"/>
          </cdr:cNvSpPr>
        </cdr:nvSpPr>
        <cdr:spPr bwMode="auto">
          <a:xfrm xmlns:a="http://schemas.openxmlformats.org/drawingml/2006/main" rot="16200000">
            <a:off x="-1238439" y="2336859"/>
            <a:ext cx="522511" cy="34438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SARS</a:t>
            </a:r>
          </a:p>
        </cdr:txBody>
      </cdr:sp>
      <cdr:cxnSp macro="">
        <cdr:nvCxnSpPr>
          <cdr:cNvPr id="15" name="Straight Arrow Connector 14">
            <a:extLst xmlns:a="http://schemas.openxmlformats.org/drawingml/2006/main">
              <a:ext uri="{FF2B5EF4-FFF2-40B4-BE49-F238E27FC236}">
                <a16:creationId xmlns="" xmlns:a16="http://schemas.microsoft.com/office/drawing/2014/main" id="{0DCAD937-C95E-47AC-98FC-A2CE9CA77582}"/>
              </a:ext>
            </a:extLst>
          </cdr:cNvPr>
          <cdr:cNvCxnSpPr/>
        </cdr:nvCxnSpPr>
        <cdr:spPr>
          <a:xfrm xmlns:a="http://schemas.openxmlformats.org/drawingml/2006/main">
            <a:off x="-897960" y="2358113"/>
            <a:ext cx="0" cy="927440"/>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0.69305</cdr:x>
      <cdr:y>0.22829</cdr:y>
    </cdr:from>
    <cdr:to>
      <cdr:x>0.74464</cdr:x>
      <cdr:y>0.49216</cdr:y>
    </cdr:to>
    <cdr:grpSp>
      <cdr:nvGrpSpPr>
        <cdr:cNvPr id="8" name="Group 7">
          <a:extLst xmlns:a="http://schemas.openxmlformats.org/drawingml/2006/main">
            <a:ext uri="{FF2B5EF4-FFF2-40B4-BE49-F238E27FC236}">
              <a16:creationId xmlns="" xmlns:a16="http://schemas.microsoft.com/office/drawing/2014/main" id="{85F01F64-D543-4618-83AB-D67FFDCFCBFC}"/>
            </a:ext>
          </a:extLst>
        </cdr:cNvPr>
        <cdr:cNvGrpSpPr>
          <a:grpSpLocks xmlns:a="http://schemas.openxmlformats.org/drawingml/2006/main"/>
        </cdr:cNvGrpSpPr>
      </cdr:nvGrpSpPr>
      <cdr:grpSpPr bwMode="auto">
        <a:xfrm xmlns:a="http://schemas.openxmlformats.org/drawingml/2006/main">
          <a:off x="5726727" y="974159"/>
          <a:ext cx="426292" cy="1125986"/>
          <a:chOff x="-850254" y="2392177"/>
          <a:chExt cx="472600" cy="1300533"/>
        </a:xfrm>
      </cdr:grpSpPr>
      <cdr:sp macro="" textlink="">
        <cdr:nvSpPr>
          <cdr:cNvPr id="12" name="Text Box 11"/>
          <cdr:cNvSpPr txBox="1">
            <a:spLocks xmlns:a="http://schemas.openxmlformats.org/drawingml/2006/main" noChangeArrowheads="1"/>
          </cdr:cNvSpPr>
        </cdr:nvSpPr>
        <cdr:spPr bwMode="auto">
          <a:xfrm xmlns:a="http://schemas.openxmlformats.org/drawingml/2006/main" rot="16200000">
            <a:off x="-1264221" y="2806144"/>
            <a:ext cx="1300533" cy="472600"/>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9/11 terrorist attack</a:t>
            </a:r>
          </a:p>
        </cdr:txBody>
      </cdr:sp>
      <cdr:cxnSp macro="">
        <cdr:nvCxnSpPr>
          <cdr:cNvPr id="13" name="Straight Arrow Connector 12">
            <a:extLst xmlns:a="http://schemas.openxmlformats.org/drawingml/2006/main">
              <a:ext uri="{FF2B5EF4-FFF2-40B4-BE49-F238E27FC236}">
                <a16:creationId xmlns="" xmlns:a16="http://schemas.microsoft.com/office/drawing/2014/main" id="{46C2FACB-EF3B-425C-86C9-56F584C8B886}"/>
              </a:ext>
            </a:extLst>
          </cdr:cNvPr>
          <cdr:cNvCxnSpPr/>
        </cdr:nvCxnSpPr>
        <cdr:spPr>
          <a:xfrm xmlns:a="http://schemas.openxmlformats.org/drawingml/2006/main" flipH="1">
            <a:off x="-606891" y="2478780"/>
            <a:ext cx="0" cy="114633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0.78057</cdr:x>
      <cdr:y>0.09175</cdr:y>
    </cdr:from>
    <cdr:to>
      <cdr:x>0.82404</cdr:x>
      <cdr:y>0.31502</cdr:y>
    </cdr:to>
    <cdr:grpSp>
      <cdr:nvGrpSpPr>
        <cdr:cNvPr id="9" name="Group 8">
          <a:extLst xmlns:a="http://schemas.openxmlformats.org/drawingml/2006/main">
            <a:ext uri="{FF2B5EF4-FFF2-40B4-BE49-F238E27FC236}">
              <a16:creationId xmlns="" xmlns:a16="http://schemas.microsoft.com/office/drawing/2014/main" id="{552977E2-C729-40A2-9CFC-C64C34E8D0DB}"/>
            </a:ext>
          </a:extLst>
        </cdr:cNvPr>
        <cdr:cNvGrpSpPr>
          <a:grpSpLocks xmlns:a="http://schemas.openxmlformats.org/drawingml/2006/main"/>
        </cdr:cNvGrpSpPr>
      </cdr:nvGrpSpPr>
      <cdr:grpSpPr bwMode="auto">
        <a:xfrm xmlns:a="http://schemas.openxmlformats.org/drawingml/2006/main">
          <a:off x="6449912" y="391516"/>
          <a:ext cx="359196" cy="952737"/>
          <a:chOff x="-1873936" y="2542047"/>
          <a:chExt cx="399465" cy="991782"/>
        </a:xfrm>
      </cdr:grpSpPr>
      <cdr:sp macro="" textlink="">
        <cdr:nvSpPr>
          <cdr:cNvPr id="10" name="Text Box 11"/>
          <cdr:cNvSpPr txBox="1">
            <a:spLocks xmlns:a="http://schemas.openxmlformats.org/drawingml/2006/main" noChangeArrowheads="1"/>
          </cdr:cNvSpPr>
        </cdr:nvSpPr>
        <cdr:spPr bwMode="auto">
          <a:xfrm xmlns:a="http://schemas.openxmlformats.org/drawingml/2006/main" rot="16200000">
            <a:off x="-2153485" y="2821596"/>
            <a:ext cx="958564" cy="39946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World recession</a:t>
            </a:r>
          </a:p>
        </cdr:txBody>
      </cdr:sp>
      <cdr:cxnSp macro="">
        <cdr:nvCxnSpPr>
          <cdr:cNvPr id="11" name="Straight Arrow Connector 10">
            <a:extLst xmlns:a="http://schemas.openxmlformats.org/drawingml/2006/main">
              <a:ext uri="{FF2B5EF4-FFF2-40B4-BE49-F238E27FC236}">
                <a16:creationId xmlns="" xmlns:a16="http://schemas.microsoft.com/office/drawing/2014/main" id="{56590E9A-7729-4892-A24B-709EB4853967}"/>
              </a:ext>
            </a:extLst>
          </cdr:cNvPr>
          <cdr:cNvCxnSpPr/>
        </cdr:nvCxnSpPr>
        <cdr:spPr>
          <a:xfrm xmlns:a="http://schemas.openxmlformats.org/drawingml/2006/main" flipH="1">
            <a:off x="-1657030" y="2600971"/>
            <a:ext cx="0" cy="93285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099412" y="1832476"/>
          <a:ext cx="3560174" cy="4266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B0F0"/>
              </a:solidFill>
            </a:rPr>
            <a:t>Freight Tonne-Kilometres</a:t>
          </a:r>
          <a:br>
            <a:rPr lang="fr-FR" sz="1600" b="1" i="0" baseline="0" dirty="0">
              <a:solidFill>
                <a:srgbClr val="00B0F0"/>
              </a:solidFill>
            </a:rPr>
          </a:br>
          <a:r>
            <a:rPr lang="fr-FR" sz="1200" b="0" i="0" baseline="0" dirty="0">
              <a:solidFill>
                <a:srgbClr val="00B0F0"/>
              </a:solidFill>
            </a:rPr>
            <a:t>(billion)</a:t>
          </a:r>
          <a:endParaRPr lang="fr-FR" sz="1600" b="0" i="0" dirty="0">
            <a:solidFill>
              <a:srgbClr val="00B0F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D64B1-EBB2-48BF-92E1-C7C8221672BD}" type="datetimeFigureOut">
              <a:rPr lang="en-US" smtClean="0"/>
              <a:t>22-Mar-18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E1DE5-94E7-4B5A-9516-9D67E1A07D7B}" type="slidenum">
              <a:rPr lang="en-US" smtClean="0"/>
              <a:t>‹#›</a:t>
            </a:fld>
            <a:endParaRPr lang="en-US"/>
          </a:p>
        </p:txBody>
      </p:sp>
    </p:spTree>
    <p:extLst>
      <p:ext uri="{BB962C8B-B14F-4D97-AF65-F5344CB8AC3E}">
        <p14:creationId xmlns:p14="http://schemas.microsoft.com/office/powerpoint/2010/main" val="169157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Good Afternoon ladies and Gentlemen. You have heard the Secretary General of ICAO and I </a:t>
            </a:r>
            <a:r>
              <a:rPr lang="en-US" sz="1400" kern="1200" dirty="0" err="1" smtClean="0">
                <a:solidFill>
                  <a:schemeClr val="tx1"/>
                </a:solidFill>
                <a:effectLst/>
                <a:latin typeface="+mn-lt"/>
                <a:ea typeface="+mn-ea"/>
                <a:cs typeface="+mn-cs"/>
              </a:rPr>
              <a:t>donot</a:t>
            </a:r>
            <a:r>
              <a:rPr lang="en-US" sz="1400" kern="1200" dirty="0" smtClean="0">
                <a:solidFill>
                  <a:schemeClr val="tx1"/>
                </a:solidFill>
                <a:effectLst/>
                <a:latin typeface="+mn-lt"/>
                <a:ea typeface="+mn-ea"/>
                <a:cs typeface="+mn-cs"/>
              </a:rPr>
              <a:t> think ICAO</a:t>
            </a:r>
            <a:r>
              <a:rPr lang="en-US" sz="1400" kern="1200" baseline="0" dirty="0" smtClean="0">
                <a:solidFill>
                  <a:schemeClr val="tx1"/>
                </a:solidFill>
                <a:effectLst/>
                <a:latin typeface="+mn-lt"/>
                <a:ea typeface="+mn-ea"/>
                <a:cs typeface="+mn-cs"/>
              </a:rPr>
              <a:t> needs any introduction. The important thing I would like to mention that </a:t>
            </a:r>
            <a:r>
              <a:rPr lang="en-US" sz="1400" kern="1200" dirty="0" smtClean="0">
                <a:solidFill>
                  <a:schemeClr val="tx1"/>
                </a:solidFill>
                <a:effectLst/>
                <a:latin typeface="+mn-lt"/>
                <a:ea typeface="+mn-ea"/>
                <a:cs typeface="+mn-cs"/>
              </a:rPr>
              <a:t>ICAO </a:t>
            </a:r>
            <a:r>
              <a:rPr lang="en-US" sz="1400" kern="1200" dirty="0">
                <a:solidFill>
                  <a:schemeClr val="tx1"/>
                </a:solidFill>
                <a:effectLst/>
                <a:latin typeface="+mn-lt"/>
                <a:ea typeface="+mn-ea"/>
                <a:cs typeface="+mn-cs"/>
              </a:rPr>
              <a:t>is not a regulatory organization. Rather, it facilitates consensus among its member states for the development of SARPs, which form the basis for actions by states to implement procedures, practices, services, facilities and regulations that will meet the </a:t>
            </a:r>
            <a:r>
              <a:rPr lang="en-US" sz="1400" kern="1200" dirty="0" smtClean="0">
                <a:solidFill>
                  <a:schemeClr val="tx1"/>
                </a:solidFill>
                <a:effectLst/>
                <a:latin typeface="+mn-lt"/>
                <a:ea typeface="+mn-ea"/>
                <a:cs typeface="+mn-cs"/>
              </a:rPr>
              <a:t>objective </a:t>
            </a:r>
            <a:r>
              <a:rPr lang="en-US" sz="1400" kern="1200" dirty="0">
                <a:solidFill>
                  <a:schemeClr val="tx1"/>
                </a:solidFill>
                <a:effectLst/>
                <a:latin typeface="+mn-lt"/>
                <a:ea typeface="+mn-ea"/>
                <a:cs typeface="+mn-cs"/>
              </a:rPr>
              <a:t>of the standard or recommended practice. In this regard, ICAO seeks to enhance harmonization that will enhance the ability of aviation operations to be conducted internationally.</a:t>
            </a:r>
          </a:p>
          <a:p>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1</a:t>
            </a:fld>
            <a:endParaRPr lang="en-US"/>
          </a:p>
        </p:txBody>
      </p:sp>
    </p:spTree>
    <p:extLst>
      <p:ext uri="{BB962C8B-B14F-4D97-AF65-F5344CB8AC3E}">
        <p14:creationId xmlns:p14="http://schemas.microsoft.com/office/powerpoint/2010/main" val="156405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50">
              <a:buFont typeface="Arial" pitchFamily="34" charset="0"/>
              <a:buNone/>
              <a:defRPr/>
            </a:pPr>
            <a:r>
              <a:rPr lang="en-US" sz="1400" baseline="0" dirty="0" smtClean="0">
                <a:solidFill>
                  <a:schemeClr val="accent4">
                    <a:lumMod val="10000"/>
                  </a:schemeClr>
                </a:solidFill>
              </a:rPr>
              <a:t>The highest-risk occurrence categories for accidents, they remain to be related to Runway Safety, Loss of Control in-flight, and Controlled flight into terrain.</a:t>
            </a:r>
          </a:p>
          <a:p>
            <a:pPr marL="628650" lvl="1" indent="-171450" defTabSz="914350">
              <a:buFont typeface="Arial" pitchFamily="34" charset="0"/>
              <a:buChar char="•"/>
              <a:defRPr/>
            </a:pPr>
            <a:r>
              <a:rPr lang="en-US" sz="1400" baseline="0" dirty="0" smtClean="0">
                <a:solidFill>
                  <a:schemeClr val="accent4">
                    <a:lumMod val="10000"/>
                  </a:schemeClr>
                </a:solidFill>
              </a:rPr>
              <a:t>Runway safety related accidents continue to result in low numbers of fatalities, despite having the highest percentage of accidents</a:t>
            </a:r>
          </a:p>
          <a:p>
            <a:pPr marL="628650" lvl="1" indent="-171450" defTabSz="914350">
              <a:buFont typeface="Arial" pitchFamily="34" charset="0"/>
              <a:buChar char="•"/>
              <a:defRPr/>
            </a:pPr>
            <a:r>
              <a:rPr lang="en-US" sz="1400" baseline="0" dirty="0" smtClean="0">
                <a:solidFill>
                  <a:schemeClr val="accent4">
                    <a:lumMod val="10000"/>
                  </a:schemeClr>
                </a:solidFill>
              </a:rPr>
              <a:t>While the loss of control in-flight occurrence category represented only 3% of all accidents, this category is of significant concern as it accounts for 33% of all fatal accidents and 52% of all fatalities (the highest by proportion).</a:t>
            </a:r>
          </a:p>
          <a:p>
            <a:pPr marL="628650" lvl="1" indent="-171450" defTabSz="914350">
              <a:buFont typeface="Arial" pitchFamily="34" charset="0"/>
              <a:buChar char="•"/>
              <a:defRPr/>
            </a:pPr>
            <a:r>
              <a:rPr lang="en-US" sz="1400" baseline="0" dirty="0" smtClean="0">
                <a:solidFill>
                  <a:schemeClr val="accent4">
                    <a:lumMod val="10000"/>
                  </a:schemeClr>
                </a:solidFill>
              </a:rPr>
              <a:t>Controlled-flight into terrain accidents were responsible for 12% of fatal accidents . </a:t>
            </a:r>
          </a:p>
          <a:p>
            <a:pPr marL="178017" indent="-178017">
              <a:buFont typeface="Arial" panose="020B0604020202020204" pitchFamily="34" charset="0"/>
              <a:buChar char="•"/>
            </a:pPr>
            <a:r>
              <a:rPr lang="en-US" sz="1400" dirty="0" smtClean="0"/>
              <a:t>LOC I </a:t>
            </a:r>
            <a:r>
              <a:rPr lang="en-US" sz="1400" baseline="0" dirty="0" smtClean="0"/>
              <a:t>has </a:t>
            </a:r>
            <a:r>
              <a:rPr lang="en-US" sz="1400" baseline="0" dirty="0"/>
              <a:t>made it </a:t>
            </a:r>
            <a:r>
              <a:rPr lang="en-US" sz="1400" baseline="0" dirty="0" smtClean="0"/>
              <a:t>to o</a:t>
            </a:r>
            <a:r>
              <a:rPr lang="en-US" sz="1400" dirty="0" smtClean="0"/>
              <a:t>ne </a:t>
            </a:r>
            <a:r>
              <a:rPr lang="en-US" sz="1400" dirty="0"/>
              <a:t>of ICAO’s top safety </a:t>
            </a:r>
            <a:r>
              <a:rPr lang="en-US" sz="1400" dirty="0" smtClean="0"/>
              <a:t>priorities</a:t>
            </a:r>
            <a:r>
              <a:rPr lang="en-US" sz="1400" baseline="0" dirty="0" smtClean="0"/>
              <a:t> due to its fatalities</a:t>
            </a:r>
            <a:endParaRPr lang="en-US" sz="1400" baseline="0" dirty="0"/>
          </a:p>
          <a:p>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10</a:t>
            </a:fld>
            <a:endParaRPr lang="en-US"/>
          </a:p>
        </p:txBody>
      </p:sp>
    </p:spTree>
    <p:extLst>
      <p:ext uri="{BB962C8B-B14F-4D97-AF65-F5344CB8AC3E}">
        <p14:creationId xmlns:p14="http://schemas.microsoft.com/office/powerpoint/2010/main" val="155346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While we in ICAO </a:t>
            </a:r>
            <a:r>
              <a:rPr lang="en-US" sz="1400" dirty="0" err="1" smtClean="0"/>
              <a:t>donot</a:t>
            </a:r>
            <a:r>
              <a:rPr lang="en-US" sz="1400" dirty="0" smtClean="0"/>
              <a:t> have all the stats concerning GA accidents especially the low weight category</a:t>
            </a:r>
            <a:r>
              <a:rPr lang="en-US" sz="1400" baseline="0" dirty="0" smtClean="0"/>
              <a:t> it is well recognized f</a:t>
            </a:r>
            <a:r>
              <a:rPr lang="en-US" sz="1400" dirty="0" smtClean="0"/>
              <a:t>or GA that LOCI is</a:t>
            </a:r>
            <a:r>
              <a:rPr lang="en-US" sz="1400" baseline="0" dirty="0" smtClean="0"/>
              <a:t> recognized as a </a:t>
            </a:r>
            <a:r>
              <a:rPr lang="en-US" sz="1400" baseline="0" dirty="0" err="1" smtClean="0"/>
              <a:t>a</a:t>
            </a:r>
            <a:r>
              <a:rPr lang="en-US" sz="1400" baseline="0" dirty="0" smtClean="0"/>
              <a:t> main cause of fatal accidents and also features in the most wanted list of Safety Improvements by NTSB</a:t>
            </a:r>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11</a:t>
            </a:fld>
            <a:endParaRPr lang="en-US"/>
          </a:p>
        </p:txBody>
      </p:sp>
    </p:spTree>
    <p:extLst>
      <p:ext uri="{BB962C8B-B14F-4D97-AF65-F5344CB8AC3E}">
        <p14:creationId xmlns:p14="http://schemas.microsoft.com/office/powerpoint/2010/main" val="225190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UK AAIB annual safety review for 2017 also lists </a:t>
            </a:r>
            <a:r>
              <a:rPr lang="en-US" sz="1400" baseline="0" dirty="0" smtClean="0"/>
              <a:t>LOC as a cause of 46% of fatal GA Accidents.</a:t>
            </a:r>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12</a:t>
            </a:fld>
            <a:endParaRPr lang="en-US"/>
          </a:p>
        </p:txBody>
      </p:sp>
    </p:spTree>
    <p:extLst>
      <p:ext uri="{BB962C8B-B14F-4D97-AF65-F5344CB8AC3E}">
        <p14:creationId xmlns:p14="http://schemas.microsoft.com/office/powerpoint/2010/main" val="181271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Mitigating loss of control in-flight accidents is an ICAO Safety Priority •</a:t>
            </a:r>
          </a:p>
          <a:p>
            <a:r>
              <a:rPr lang="en-US" dirty="0" smtClean="0"/>
              <a:t>Upset prevention and recovery training (UPRT) for pilots is one means to address this priority. </a:t>
            </a:r>
          </a:p>
          <a:p>
            <a:r>
              <a:rPr lang="en-US" dirty="0" smtClean="0"/>
              <a:t>The</a:t>
            </a:r>
            <a:r>
              <a:rPr lang="en-US" baseline="0" dirty="0" smtClean="0"/>
              <a:t> ICAO SARPS state that </a:t>
            </a:r>
            <a:r>
              <a:rPr lang="en-US" dirty="0" smtClean="0"/>
              <a:t>Pilots must be trained in upset prevention and recovery in order to meet: –</a:t>
            </a:r>
          </a:p>
          <a:p>
            <a:r>
              <a:rPr lang="en-US" dirty="0" smtClean="0"/>
              <a:t> Licensing requirements for CPL and MPL • </a:t>
            </a:r>
          </a:p>
          <a:p>
            <a:r>
              <a:rPr lang="en-US" dirty="0" smtClean="0"/>
              <a:t>MPL must receive on-aircraft UPRT to be conducted by an ATO </a:t>
            </a:r>
          </a:p>
          <a:p>
            <a:r>
              <a:rPr lang="en-US" dirty="0" smtClean="0"/>
              <a:t>CPL should receive on-aircraft UPRT to be conducted by an ATO –</a:t>
            </a:r>
          </a:p>
          <a:p>
            <a:r>
              <a:rPr lang="en-US" dirty="0" smtClean="0"/>
              <a:t>Licensing requirements for multi-crew type-rating –</a:t>
            </a:r>
          </a:p>
          <a:p>
            <a:r>
              <a:rPr lang="en-US" dirty="0" smtClean="0"/>
              <a:t>Commercial air transport pilot training </a:t>
            </a:r>
            <a:r>
              <a:rPr lang="en-US" dirty="0" err="1" smtClean="0"/>
              <a:t>programme</a:t>
            </a:r>
            <a:r>
              <a:rPr lang="en-US" dirty="0" smtClean="0"/>
              <a:t> requirements • </a:t>
            </a:r>
          </a:p>
          <a:p>
            <a:r>
              <a:rPr lang="en-US" dirty="0" smtClean="0"/>
              <a:t>The SARPs are applicable</a:t>
            </a:r>
            <a:r>
              <a:rPr lang="en-US" baseline="0" dirty="0" smtClean="0"/>
              <a:t> since</a:t>
            </a:r>
            <a:r>
              <a:rPr lang="en-US" dirty="0" smtClean="0"/>
              <a:t> Nov 2014 </a:t>
            </a:r>
            <a:endParaRPr lang="en-US" dirty="0" smtClean="0"/>
          </a:p>
        </p:txBody>
      </p:sp>
      <p:sp>
        <p:nvSpPr>
          <p:cNvPr id="4" name="Slide Number Placeholder 3"/>
          <p:cNvSpPr>
            <a:spLocks noGrp="1"/>
          </p:cNvSpPr>
          <p:nvPr>
            <p:ph type="sldNum" sz="quarter" idx="10"/>
          </p:nvPr>
        </p:nvSpPr>
        <p:spPr/>
        <p:txBody>
          <a:bodyPr/>
          <a:lstStyle/>
          <a:p>
            <a:fld id="{78EE1DE5-94E7-4B5A-9516-9D67E1A07D7B}" type="slidenum">
              <a:rPr lang="en-US" smtClean="0"/>
              <a:t>13</a:t>
            </a:fld>
            <a:endParaRPr lang="en-US"/>
          </a:p>
        </p:txBody>
      </p:sp>
    </p:spTree>
    <p:extLst>
      <p:ext uri="{BB962C8B-B14F-4D97-AF65-F5344CB8AC3E}">
        <p14:creationId xmlns:p14="http://schemas.microsoft.com/office/powerpoint/2010/main" val="112823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guidance documents</a:t>
            </a:r>
            <a:r>
              <a:rPr lang="en-US" baseline="0" dirty="0"/>
              <a:t> were either published or updated </a:t>
            </a:r>
            <a:r>
              <a:rPr lang="en-US" baseline="0" dirty="0" smtClean="0"/>
              <a:t>by ICAO to </a:t>
            </a:r>
            <a:r>
              <a:rPr lang="en-US" baseline="0" dirty="0"/>
              <a:t>support upset prevention and recovery training: </a:t>
            </a:r>
          </a:p>
          <a:p>
            <a:r>
              <a:rPr lang="en-US" baseline="0" dirty="0"/>
              <a:t>PANS-TRG</a:t>
            </a:r>
          </a:p>
          <a:p>
            <a:r>
              <a:rPr lang="en-US" baseline="0" dirty="0"/>
              <a:t>Doc 10011 ….</a:t>
            </a:r>
          </a:p>
          <a:p>
            <a:r>
              <a:rPr lang="en-US" baseline="0" dirty="0"/>
              <a:t>Doc 9625, Volume I</a:t>
            </a:r>
          </a:p>
          <a:p>
            <a:r>
              <a:rPr lang="en-US" baseline="0" dirty="0"/>
              <a:t>Revision 3 of the Airplane Upset Prevention and Recovery Training Aid</a:t>
            </a:r>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14</a:t>
            </a:fld>
            <a:endParaRPr lang="en-US"/>
          </a:p>
        </p:txBody>
      </p:sp>
    </p:spTree>
    <p:extLst>
      <p:ext uri="{BB962C8B-B14F-4D97-AF65-F5344CB8AC3E}">
        <p14:creationId xmlns:p14="http://schemas.microsoft.com/office/powerpoint/2010/main" val="328150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recent changes to ICAO </a:t>
            </a:r>
            <a:r>
              <a:rPr lang="en-US" sz="1400" kern="1200" dirty="0" smtClean="0">
                <a:solidFill>
                  <a:schemeClr val="tx1"/>
                </a:solidFill>
                <a:effectLst/>
                <a:latin typeface="+mn-lt"/>
                <a:ea typeface="+mn-ea"/>
                <a:cs typeface="+mn-cs"/>
              </a:rPr>
              <a:t>annexes in this slide is </a:t>
            </a:r>
            <a:r>
              <a:rPr lang="en-US" sz="1400" kern="1200" dirty="0">
                <a:solidFill>
                  <a:schemeClr val="tx1"/>
                </a:solidFill>
                <a:effectLst/>
                <a:latin typeface="+mn-lt"/>
                <a:ea typeface="+mn-ea"/>
                <a:cs typeface="+mn-cs"/>
              </a:rPr>
              <a:t>not an exhaustive list. Instead, these items represent the changes most relevant to business aviation.</a:t>
            </a:r>
          </a:p>
          <a:p>
            <a:r>
              <a:rPr lang="en-US" sz="1400" kern="1200" dirty="0">
                <a:solidFill>
                  <a:schemeClr val="tx1"/>
                </a:solidFill>
                <a:effectLst/>
                <a:latin typeface="+mn-lt"/>
                <a:ea typeface="+mn-ea"/>
                <a:cs typeface="+mn-cs"/>
              </a:rPr>
              <a:t>Changes are being made to Annexes 3, 8, 11, 14 and 15 seeking to implement a standardized global format for assessing and reporting runway surface conditions. It is expected that most states will implement this format using “SNOWTAMs,” specialized NOTAMs notifying pilots of potentially hazardous conditions due to the presence of snow, ice, slush or standing water during winter operations. For General Aviation Operations – new operations standards are developed for large and turbojet airplanes but as a recommendation only.</a:t>
            </a:r>
          </a:p>
          <a:p>
            <a:r>
              <a:rPr lang="en-US" sz="1400" kern="1200" dirty="0">
                <a:solidFill>
                  <a:schemeClr val="tx1"/>
                </a:solidFill>
                <a:effectLst/>
                <a:latin typeface="+mn-lt"/>
                <a:ea typeface="+mn-ea"/>
                <a:cs typeface="+mn-cs"/>
              </a:rPr>
              <a:t>These amendments are significant efforts because they require state-coordinated efforts between airports, manufacturers, navigation services and operators,”</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Amendments </a:t>
            </a:r>
            <a:r>
              <a:rPr lang="en-US" sz="1400" kern="1200" dirty="0">
                <a:solidFill>
                  <a:schemeClr val="tx1"/>
                </a:solidFill>
                <a:effectLst/>
                <a:latin typeface="+mn-lt"/>
                <a:ea typeface="+mn-ea"/>
                <a:cs typeface="+mn-cs"/>
              </a:rPr>
              <a:t>to Annex 6 Part II updating PBN provisions were adopted on March 2, 2016 and became applicable on Nov. 10, 2016. These new Standards facilitate the operational approval for PBN operations. They basically allow a State to establish the criteria pilots and operators need to follow for the majority of PBN approach operations. For the “Authorization Required” (RNP -AR) a letter of authorization template was introduced to facilitate the specific approval. </a:t>
            </a:r>
          </a:p>
          <a:p>
            <a:r>
              <a:rPr lang="en-US" sz="1400" kern="1200" dirty="0">
                <a:solidFill>
                  <a:schemeClr val="tx1"/>
                </a:solidFill>
                <a:effectLst/>
                <a:latin typeface="+mn-lt"/>
                <a:ea typeface="+mn-ea"/>
                <a:cs typeface="+mn-cs"/>
              </a:rPr>
              <a:t>ICAO has been working hard to make PBN the norm rather than the exception, ICAO Document 8168, Procedures for Air Navigation – Aircraft Operations (PANS OPS) Amendment 6 dated November 2014, introduced a new chart identification convention for Performance-Based Navigation (PBN) approach procedures. The amendment changed PBN approach procedure chart identification from RNAV to RNP. A chart naming transition was established to minimize the impact on States and stakeholders. The transition ends in November 2022. A key benefit of this PBN approach name change is that it will make chart identification more intuitive and better aligned with the approval process. A couple of weeks ago ICAO issued a new Circular (353) that will help States with this transition. </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Annex </a:t>
            </a:r>
            <a:r>
              <a:rPr lang="en-US" sz="1400" kern="1200" dirty="0">
                <a:solidFill>
                  <a:schemeClr val="tx1"/>
                </a:solidFill>
                <a:effectLst/>
                <a:latin typeface="+mn-lt"/>
                <a:ea typeface="+mn-ea"/>
                <a:cs typeface="+mn-cs"/>
              </a:rPr>
              <a:t>19 saw its first significant set of amendments in 2016, although most changes are addressed to the member state’s state-required safety management systems (SMS) programs.</a:t>
            </a:r>
          </a:p>
          <a:p>
            <a:r>
              <a:rPr lang="en-US" sz="1400" kern="1200" dirty="0">
                <a:solidFill>
                  <a:schemeClr val="tx1"/>
                </a:solidFill>
                <a:effectLst/>
                <a:latin typeface="+mn-lt"/>
                <a:ea typeface="+mn-ea"/>
                <a:cs typeface="+mn-cs"/>
              </a:rPr>
              <a:t>In addition to changes directed at state SMS programs, changes affecting operators have also been introduced. Specifically, 4.2 International General Aviation – </a:t>
            </a:r>
            <a:r>
              <a:rPr lang="en-US" sz="1400" kern="1200" dirty="0" err="1">
                <a:solidFill>
                  <a:schemeClr val="tx1"/>
                </a:solidFill>
                <a:effectLst/>
                <a:latin typeface="+mn-lt"/>
                <a:ea typeface="+mn-ea"/>
                <a:cs typeface="+mn-cs"/>
              </a:rPr>
              <a:t>Aeroplanes</a:t>
            </a:r>
            <a:r>
              <a:rPr lang="en-US" sz="1400" kern="1200" dirty="0">
                <a:solidFill>
                  <a:schemeClr val="tx1"/>
                </a:solidFill>
                <a:effectLst/>
                <a:latin typeface="+mn-lt"/>
                <a:ea typeface="+mn-ea"/>
                <a:cs typeface="+mn-cs"/>
              </a:rPr>
              <a:t> – requires “the SMS of an international general aviation operator, conducting operations of large or turbojet </a:t>
            </a:r>
            <a:r>
              <a:rPr lang="en-US" sz="1400" kern="1200" dirty="0" err="1">
                <a:solidFill>
                  <a:schemeClr val="tx1"/>
                </a:solidFill>
                <a:effectLst/>
                <a:latin typeface="+mn-lt"/>
                <a:ea typeface="+mn-ea"/>
                <a:cs typeface="+mn-cs"/>
              </a:rPr>
              <a:t>aeroplanes</a:t>
            </a:r>
            <a:r>
              <a:rPr lang="en-US" sz="1400" kern="1200" dirty="0">
                <a:solidFill>
                  <a:schemeClr val="tx1"/>
                </a:solidFill>
                <a:effectLst/>
                <a:latin typeface="+mn-lt"/>
                <a:ea typeface="+mn-ea"/>
                <a:cs typeface="+mn-cs"/>
              </a:rPr>
              <a:t>, to be commensurate with the size and complexity of the operation and meet the criteria established by the state of registry.”</a:t>
            </a:r>
          </a:p>
          <a:p>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15</a:t>
            </a:fld>
            <a:endParaRPr lang="en-US"/>
          </a:p>
        </p:txBody>
      </p:sp>
    </p:spTree>
    <p:extLst>
      <p:ext uri="{BB962C8B-B14F-4D97-AF65-F5344CB8AC3E}">
        <p14:creationId xmlns:p14="http://schemas.microsoft.com/office/powerpoint/2010/main" val="418438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 would like to point out a major concern for GA sector </a:t>
            </a:r>
            <a:r>
              <a:rPr lang="en-US" sz="1400" dirty="0" err="1" smtClean="0"/>
              <a:t>i.e</a:t>
            </a:r>
            <a:r>
              <a:rPr lang="en-US" sz="1400" dirty="0" smtClean="0"/>
              <a:t> the human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Boeing predicts global</a:t>
            </a:r>
            <a:r>
              <a:rPr lang="en-US" sz="1400" baseline="0" dirty="0" smtClean="0"/>
              <a:t> aircraft deliveries of 41000 aircraft between now to 2036. With these additional aircrafts the challenge of getting the qualified technical manpower to operate and maintain these aircraft is a huge issue. Further to complement the aircraft operations we need augmentation in the other areas like airports, Air Traffic controls, ground handling, security etc. You can see the plethora of professional required with different skills in this slide. The existing human resources is not at all capable to support this major expansion. While I do not have the </a:t>
            </a:r>
            <a:r>
              <a:rPr lang="en-US" sz="1400" baseline="0" dirty="0" smtClean="0"/>
              <a:t>segregated </a:t>
            </a:r>
            <a:r>
              <a:rPr lang="en-US" sz="1400" baseline="0" dirty="0" smtClean="0"/>
              <a:t>figures for the growth of GA in the coming years I am sure the numbers will be staggering.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16</a:t>
            </a:fld>
            <a:endParaRPr lang="en-US"/>
          </a:p>
        </p:txBody>
      </p:sp>
    </p:spTree>
    <p:extLst>
      <p:ext uri="{BB962C8B-B14F-4D97-AF65-F5344CB8AC3E}">
        <p14:creationId xmlns:p14="http://schemas.microsoft.com/office/powerpoint/2010/main" val="346414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Next Generation of Aviation Professionals NGAP is a program initiated by ICAO to sensitize various stakeholders regarding the upcoming manpower requirements and promote various strategies to attract and facilitate the new generation to join aviation. GA </a:t>
            </a:r>
            <a:r>
              <a:rPr lang="en-US" sz="1400" baseline="0" dirty="0" smtClean="0"/>
              <a:t>has been experiencing the shortage of technical manpower over the years. </a:t>
            </a:r>
            <a:r>
              <a:rPr lang="en-US" sz="1400" dirty="0" smtClean="0"/>
              <a:t>Given the complexity of so many different types of aircraft used by GA, the problem of nurturing and retaining qualified personnel becomes enormous. As you are fully aware Qualified technical personnel are not available Off the Shelf. A lot of investment of time and money is required to prepare qualified and experienced experts who can ensure safety and security of aviation systems. </a:t>
            </a:r>
          </a:p>
          <a:p>
            <a:endParaRPr lang="en-US" sz="1400" dirty="0" smtClean="0"/>
          </a:p>
          <a:p>
            <a:r>
              <a:rPr lang="en-US" sz="1400" dirty="0" smtClean="0"/>
              <a:t>There</a:t>
            </a:r>
            <a:r>
              <a:rPr lang="en-US" sz="1400" baseline="0" dirty="0" smtClean="0"/>
              <a:t> </a:t>
            </a:r>
            <a:r>
              <a:rPr lang="en-US" sz="1400" baseline="0" dirty="0"/>
              <a:t>are serious i</a:t>
            </a:r>
            <a:r>
              <a:rPr lang="en-US" sz="1400" dirty="0"/>
              <a:t>mplication of shortage of qualified employees, supervisors and managers in various positions in the general aviation industry and regulatory functions. </a:t>
            </a:r>
            <a:r>
              <a:rPr lang="en-US" sz="1400" dirty="0" smtClean="0"/>
              <a:t>If </a:t>
            </a:r>
            <a:r>
              <a:rPr lang="en-US" sz="1400" dirty="0"/>
              <a:t>we follow business as</a:t>
            </a:r>
            <a:r>
              <a:rPr lang="en-US" sz="1400" baseline="0" dirty="0"/>
              <a:t> usual strategy then very soon </a:t>
            </a:r>
            <a:r>
              <a:rPr lang="en-US" sz="1400" dirty="0" smtClean="0"/>
              <a:t>we would </a:t>
            </a:r>
            <a:r>
              <a:rPr lang="en-US" sz="1400" dirty="0"/>
              <a:t>be forced to cut down </a:t>
            </a:r>
            <a:r>
              <a:rPr lang="en-US" sz="1400" dirty="0" smtClean="0"/>
              <a:t>our</a:t>
            </a:r>
            <a:r>
              <a:rPr lang="en-US" sz="1400" baseline="0" dirty="0" smtClean="0"/>
              <a:t> </a:t>
            </a:r>
            <a:r>
              <a:rPr lang="en-US" sz="1400" baseline="0" dirty="0"/>
              <a:t>growth ambitions, reduce </a:t>
            </a:r>
            <a:r>
              <a:rPr lang="en-US" sz="1400" baseline="0" dirty="0" smtClean="0"/>
              <a:t>services as well as defer </a:t>
            </a:r>
            <a:r>
              <a:rPr lang="en-US" sz="1400" baseline="0" dirty="0"/>
              <a:t>aircraft </a:t>
            </a:r>
            <a:r>
              <a:rPr lang="en-US" sz="1400" baseline="0" dirty="0" smtClean="0"/>
              <a:t>orders. </a:t>
            </a:r>
            <a:endParaRPr lang="en-US" sz="1400" baseline="0" dirty="0"/>
          </a:p>
          <a:p>
            <a:endParaRPr lang="en-US" sz="1400" baseline="0" dirty="0" smtClean="0"/>
          </a:p>
          <a:p>
            <a:r>
              <a:rPr lang="en-US" sz="1400" baseline="0" dirty="0" smtClean="0"/>
              <a:t>In the present scenario Trained </a:t>
            </a:r>
            <a:r>
              <a:rPr lang="en-US" sz="1400" baseline="0" dirty="0"/>
              <a:t>personnel prefer to work for Commercial aviation hence migrate at the first </a:t>
            </a:r>
            <a:r>
              <a:rPr lang="en-US" sz="1400" baseline="0" dirty="0" smtClean="0"/>
              <a:t>opportunity. This needs to change systematically.</a:t>
            </a:r>
            <a:endParaRPr lang="en-US" sz="1400" baseline="0" dirty="0"/>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One key problem is the lack of information provided to young people regarding opportunities in the business aviation sector. They grow up thinking that professional aviation is all about working for the airlines. They’re not aware of </a:t>
            </a:r>
            <a:r>
              <a:rPr lang="en-US" sz="1400" kern="1200" dirty="0" smtClean="0">
                <a:solidFill>
                  <a:schemeClr val="tx1"/>
                </a:solidFill>
                <a:effectLst/>
                <a:latin typeface="+mn-lt"/>
                <a:ea typeface="+mn-ea"/>
                <a:cs typeface="+mn-cs"/>
              </a:rPr>
              <a:t>the opportunities in business </a:t>
            </a:r>
            <a:r>
              <a:rPr lang="en-US" sz="1400" kern="1200" dirty="0">
                <a:solidFill>
                  <a:schemeClr val="tx1"/>
                </a:solidFill>
                <a:effectLst/>
                <a:latin typeface="+mn-lt"/>
                <a:ea typeface="+mn-ea"/>
                <a:cs typeface="+mn-cs"/>
              </a:rPr>
              <a:t>aviation. Schools and universities don’t have </a:t>
            </a:r>
            <a:r>
              <a:rPr lang="en-US" sz="1400" kern="1200" dirty="0" smtClean="0">
                <a:solidFill>
                  <a:schemeClr val="tx1"/>
                </a:solidFill>
                <a:effectLst/>
                <a:latin typeface="+mn-lt"/>
                <a:ea typeface="+mn-ea"/>
                <a:cs typeface="+mn-cs"/>
              </a:rPr>
              <a:t>relevant programs</a:t>
            </a:r>
            <a:r>
              <a:rPr lang="en-US" sz="1400" kern="1200" dirty="0">
                <a:solidFill>
                  <a:schemeClr val="tx1"/>
                </a:solidFill>
                <a:effectLst/>
                <a:latin typeface="+mn-lt"/>
                <a:ea typeface="+mn-ea"/>
                <a:cs typeface="+mn-cs"/>
              </a:rPr>
              <a:t>. Business aviation need to be more </a:t>
            </a:r>
            <a:r>
              <a:rPr lang="en-US" sz="1400" kern="1200" dirty="0" smtClean="0">
                <a:solidFill>
                  <a:schemeClr val="tx1"/>
                </a:solidFill>
                <a:effectLst/>
                <a:latin typeface="+mn-lt"/>
                <a:ea typeface="+mn-ea"/>
                <a:cs typeface="+mn-cs"/>
              </a:rPr>
              <a:t>visible</a:t>
            </a:r>
            <a:r>
              <a:rPr lang="en-US" sz="1400" kern="1200" baseline="0" dirty="0" smtClean="0">
                <a:solidFill>
                  <a:schemeClr val="tx1"/>
                </a:solidFill>
                <a:effectLst/>
                <a:latin typeface="+mn-lt"/>
                <a:ea typeface="+mn-ea"/>
                <a:cs typeface="+mn-cs"/>
              </a:rPr>
              <a:t> and provide better opportunities to position itself as a career choice. The need to collaborate with regulators and training institutions to achieve this objective has become imminent and essential for GA.</a:t>
            </a:r>
            <a:endParaRPr lang="en-US" sz="14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17</a:t>
            </a:fld>
            <a:endParaRPr lang="en-US"/>
          </a:p>
        </p:txBody>
      </p:sp>
    </p:spTree>
    <p:extLst>
      <p:ext uri="{BB962C8B-B14F-4D97-AF65-F5344CB8AC3E}">
        <p14:creationId xmlns:p14="http://schemas.microsoft.com/office/powerpoint/2010/main" val="141881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growth of the business aviation industry signals the need for an effective regulatory framework to sustain this growth and address challenges that are impeding it. Noticeable challenges in the industry concern, among other things:</a:t>
            </a:r>
          </a:p>
          <a:p>
            <a:pPr lvl="0"/>
            <a:r>
              <a:rPr lang="en-US" sz="1400" kern="1200" dirty="0">
                <a:solidFill>
                  <a:schemeClr val="tx1"/>
                </a:solidFill>
                <a:effectLst/>
                <a:latin typeface="+mn-lt"/>
                <a:ea typeface="+mn-ea"/>
                <a:cs typeface="+mn-cs"/>
              </a:rPr>
              <a:t>funding;</a:t>
            </a:r>
          </a:p>
          <a:p>
            <a:pPr lvl="0"/>
            <a:r>
              <a:rPr lang="en-US" sz="1400" kern="1200" dirty="0">
                <a:solidFill>
                  <a:schemeClr val="tx1"/>
                </a:solidFill>
                <a:effectLst/>
                <a:latin typeface="+mn-lt"/>
                <a:ea typeface="+mn-ea"/>
                <a:cs typeface="+mn-cs"/>
              </a:rPr>
              <a:t>inadequate infrastructure certification;</a:t>
            </a:r>
          </a:p>
          <a:p>
            <a:pPr lvl="0"/>
            <a:r>
              <a:rPr lang="en-US" sz="1400" kern="1200" dirty="0">
                <a:solidFill>
                  <a:schemeClr val="tx1"/>
                </a:solidFill>
                <a:effectLst/>
                <a:latin typeface="+mn-lt"/>
                <a:ea typeface="+mn-ea"/>
                <a:cs typeface="+mn-cs"/>
              </a:rPr>
              <a:t>access to maintenance services and suitably qualified personnel;</a:t>
            </a:r>
          </a:p>
          <a:p>
            <a:pPr lvl="0"/>
            <a:r>
              <a:rPr lang="en-US" sz="1400" kern="1200" dirty="0">
                <a:solidFill>
                  <a:schemeClr val="tx1"/>
                </a:solidFill>
                <a:effectLst/>
                <a:latin typeface="+mn-lt"/>
                <a:ea typeface="+mn-ea"/>
                <a:cs typeface="+mn-cs"/>
              </a:rPr>
              <a:t>the rising costs of aviation fuel;</a:t>
            </a:r>
          </a:p>
          <a:p>
            <a:pPr lvl="0"/>
            <a:r>
              <a:rPr lang="en-US" sz="1400" kern="1200" dirty="0">
                <a:solidFill>
                  <a:schemeClr val="tx1"/>
                </a:solidFill>
                <a:effectLst/>
                <a:latin typeface="+mn-lt"/>
                <a:ea typeface="+mn-ea"/>
                <a:cs typeface="+mn-cs"/>
              </a:rPr>
              <a:t>taxation;</a:t>
            </a:r>
          </a:p>
          <a:p>
            <a:pPr lvl="0"/>
            <a:r>
              <a:rPr lang="en-US" sz="1400" kern="1200" dirty="0">
                <a:solidFill>
                  <a:schemeClr val="tx1"/>
                </a:solidFill>
                <a:effectLst/>
                <a:latin typeface="+mn-lt"/>
                <a:ea typeface="+mn-ea"/>
                <a:cs typeface="+mn-cs"/>
              </a:rPr>
              <a:t>the effects of the foreign exchange crisis;</a:t>
            </a:r>
          </a:p>
          <a:p>
            <a:pPr lvl="0"/>
            <a:r>
              <a:rPr lang="en-US" sz="1400" kern="1200" dirty="0">
                <a:solidFill>
                  <a:schemeClr val="tx1"/>
                </a:solidFill>
                <a:effectLst/>
                <a:latin typeface="+mn-lt"/>
                <a:ea typeface="+mn-ea"/>
                <a:cs typeface="+mn-cs"/>
              </a:rPr>
              <a:t>safety regulations;</a:t>
            </a:r>
          </a:p>
          <a:p>
            <a:pPr lvl="0"/>
            <a:r>
              <a:rPr lang="en-US" sz="1400" kern="1200" dirty="0" err="1">
                <a:solidFill>
                  <a:schemeClr val="tx1"/>
                </a:solidFill>
                <a:effectLst/>
                <a:latin typeface="+mn-lt"/>
                <a:ea typeface="+mn-ea"/>
                <a:cs typeface="+mn-cs"/>
              </a:rPr>
              <a:t>labour</a:t>
            </a:r>
            <a:r>
              <a:rPr lang="en-US" sz="1400" kern="1200" dirty="0">
                <a:solidFill>
                  <a:schemeClr val="tx1"/>
                </a:solidFill>
                <a:effectLst/>
                <a:latin typeface="+mn-lt"/>
                <a:ea typeface="+mn-ea"/>
                <a:cs typeface="+mn-cs"/>
              </a:rPr>
              <a:t> issues; and</a:t>
            </a:r>
          </a:p>
          <a:p>
            <a:pPr lvl="0"/>
            <a:r>
              <a:rPr lang="en-US" sz="1400" kern="1200" dirty="0">
                <a:solidFill>
                  <a:schemeClr val="tx1"/>
                </a:solidFill>
                <a:effectLst/>
                <a:latin typeface="+mn-lt"/>
                <a:ea typeface="+mn-ea"/>
                <a:cs typeface="+mn-cs"/>
              </a:rPr>
              <a:t>security.</a:t>
            </a:r>
          </a:p>
          <a:p>
            <a:r>
              <a:rPr lang="en-US" sz="1400" kern="1200" dirty="0">
                <a:solidFill>
                  <a:schemeClr val="tx1"/>
                </a:solidFill>
                <a:effectLst/>
                <a:latin typeface="+mn-lt"/>
                <a:ea typeface="+mn-ea"/>
                <a:cs typeface="+mn-cs"/>
              </a:rPr>
              <a:t>Addressing the various challenges requires a more focused approach to policy making for the industry. States needs a comprehensive general aviation policy that defines the scope of oversight functions of regulatory agencies and sets out guidelines for private sector participation in order to stimulate investment in building airstrips and increasing local capacity for the maintenance, repair and overhaul of </a:t>
            </a:r>
            <a:r>
              <a:rPr lang="en-US" sz="1400" kern="1200" dirty="0" smtClean="0">
                <a:solidFill>
                  <a:schemeClr val="tx1"/>
                </a:solidFill>
                <a:effectLst/>
                <a:latin typeface="+mn-lt"/>
                <a:ea typeface="+mn-ea"/>
                <a:cs typeface="+mn-cs"/>
              </a:rPr>
              <a:t>aircraft etc. </a:t>
            </a:r>
            <a:r>
              <a:rPr lang="en-US" sz="1400" kern="1200" dirty="0">
                <a:solidFill>
                  <a:schemeClr val="tx1"/>
                </a:solidFill>
                <a:effectLst/>
                <a:latin typeface="+mn-lt"/>
                <a:ea typeface="+mn-ea"/>
                <a:cs typeface="+mn-cs"/>
              </a:rPr>
              <a:t>Fluctuations in foreign exchange rates and the attendant effect on maintenance costs must also be examined in order to identify possible means of intervention by the government through the Central Bank and other relevant fiscal measures. Similarly, there is a need for a robust policy position on licensing and the identification of jets and helicopters used for business aviation, with a view to generate revenue and guarantee security and conformity with global standards without unduly stifling the operations of stakeholders through unnecessary bottlenecks.</a:t>
            </a:r>
          </a:p>
          <a:p>
            <a:r>
              <a:rPr lang="en-US" sz="1400" kern="1200" dirty="0">
                <a:solidFill>
                  <a:schemeClr val="tx1"/>
                </a:solidFill>
                <a:effectLst/>
                <a:latin typeface="+mn-lt"/>
                <a:ea typeface="+mn-ea"/>
                <a:cs typeface="+mn-cs"/>
              </a:rPr>
              <a:t>A simplified and transparent approach is recommended to engender increased participation in the sector</a:t>
            </a:r>
            <a:r>
              <a:rPr lang="en-US" sz="1400" kern="1200" dirty="0" smtClean="0">
                <a:solidFill>
                  <a:schemeClr val="tx1"/>
                </a:solidFill>
                <a:effectLst/>
                <a:latin typeface="+mn-lt"/>
                <a:ea typeface="+mn-ea"/>
                <a:cs typeface="+mn-cs"/>
              </a:rPr>
              <a:t>. All this needs effective and regular engagements between the Industry and the Policy makers in the government.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18</a:t>
            </a:fld>
            <a:endParaRPr lang="en-US"/>
          </a:p>
        </p:txBody>
      </p:sp>
    </p:spTree>
    <p:extLst>
      <p:ext uri="{BB962C8B-B14F-4D97-AF65-F5344CB8AC3E}">
        <p14:creationId xmlns:p14="http://schemas.microsoft.com/office/powerpoint/2010/main" val="390759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400" dirty="0" smtClean="0"/>
              <a:t>IAOPA and other affiliates have historically been engaged with the rule making process in ICAO through their participation though in a limited manner in the work of various expert</a:t>
            </a:r>
            <a:r>
              <a:rPr lang="en-CA" sz="1400" baseline="0" dirty="0" smtClean="0"/>
              <a:t> panels and groups like the </a:t>
            </a:r>
            <a:r>
              <a:rPr lang="en-CA" sz="1400" dirty="0" smtClean="0"/>
              <a:t>Flight Operations Panel, </a:t>
            </a:r>
            <a:r>
              <a:rPr lang="en-US" sz="1400" dirty="0" smtClean="0"/>
              <a:t>Air Traffic Management Operations Panel, Aerodrome Design and Operations Panel, RPAS Panel, </a:t>
            </a:r>
            <a:r>
              <a:rPr lang="en-US" sz="1400" dirty="0" err="1" smtClean="0"/>
              <a:t>AvSec</a:t>
            </a:r>
            <a:r>
              <a:rPr lang="en-US" sz="1400" dirty="0" smtClean="0"/>
              <a:t> panel </a:t>
            </a:r>
            <a:r>
              <a:rPr lang="en-US" sz="1400" dirty="0" err="1" smtClean="0"/>
              <a:t>etc</a:t>
            </a:r>
            <a:r>
              <a:rPr lang="en-CA" sz="1400" baseline="0" dirty="0" smtClean="0"/>
              <a:t>. This participation needs to be enhanced and expanded. The expertise which resides in the GA sector needs to be shared in the Global as well as Regional platforms for proper appreciation of the specific needs and capabilities of GA</a:t>
            </a:r>
            <a:r>
              <a:rPr lang="en-CA" sz="1400" baseline="0" dirty="0" smtClean="0"/>
              <a:t>.</a:t>
            </a:r>
            <a:endParaRPr lang="en-US" sz="1400" b="1"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At present I can say that IAOPA and its affiliates have very little engagement with the Regional Offices of ICAO. </a:t>
            </a:r>
            <a:r>
              <a:rPr lang="en-US" sz="1400" b="0" i="0" kern="1200" dirty="0" smtClean="0">
                <a:solidFill>
                  <a:schemeClr val="tx1"/>
                </a:solidFill>
                <a:effectLst/>
                <a:latin typeface="+mn-lt"/>
                <a:ea typeface="+mn-ea"/>
                <a:cs typeface="+mn-cs"/>
              </a:rPr>
              <a:t>Since Regional Offices have direct linkage with the States it would be useful if there is a mechanism at the Regional level for interaction with IOAPA representatives so that the Regional Office can understand the operational difficulties relating to a particular State or a group of States for necessary intervention.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In the Asia Pacific region we have an annual meeting of all Heads of CAAs.</a:t>
            </a:r>
            <a:r>
              <a:rPr lang="en-US" sz="1400" b="0" i="0" kern="1200" baseline="0" dirty="0" smtClean="0">
                <a:solidFill>
                  <a:schemeClr val="tx1"/>
                </a:solidFill>
                <a:effectLst/>
                <a:latin typeface="+mn-lt"/>
                <a:ea typeface="+mn-ea"/>
                <a:cs typeface="+mn-cs"/>
              </a:rPr>
              <a:t> I would like to offer to IAOPA and their associates to use this opportunity to have a direct interaction with the States in which the common issues of GA can be highlighted and the States can be sensitized through a workshop. This will be in Fiji in Oct 2018. We can discuss this further.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0" kern="1200" baseline="0" dirty="0" smtClean="0">
                <a:solidFill>
                  <a:schemeClr val="tx1"/>
                </a:solidFill>
                <a:effectLst/>
                <a:latin typeface="+mn-lt"/>
                <a:ea typeface="+mn-ea"/>
                <a:cs typeface="+mn-cs"/>
              </a:rPr>
              <a:t>To promote GA issues there is also need to organize Regional events like seminars where partners from States, other International organizations can participate. The main idea is to bring GA issues on the main table for deliberations amongst relevant stakeholders.   </a:t>
            </a:r>
            <a:endParaRPr lang="en-US" sz="1400" b="0" dirty="0"/>
          </a:p>
        </p:txBody>
      </p:sp>
      <p:sp>
        <p:nvSpPr>
          <p:cNvPr id="4" name="Slide Number Placeholder 3"/>
          <p:cNvSpPr>
            <a:spLocks noGrp="1"/>
          </p:cNvSpPr>
          <p:nvPr>
            <p:ph type="sldNum" sz="quarter" idx="10"/>
          </p:nvPr>
        </p:nvSpPr>
        <p:spPr/>
        <p:txBody>
          <a:bodyPr/>
          <a:lstStyle/>
          <a:p>
            <a:fld id="{78EE1DE5-94E7-4B5A-9516-9D67E1A07D7B}" type="slidenum">
              <a:rPr lang="en-US" smtClean="0"/>
              <a:t>19</a:t>
            </a:fld>
            <a:endParaRPr lang="en-US"/>
          </a:p>
        </p:txBody>
      </p:sp>
    </p:spTree>
    <p:extLst>
      <p:ext uri="{BB962C8B-B14F-4D97-AF65-F5344CB8AC3E}">
        <p14:creationId xmlns:p14="http://schemas.microsoft.com/office/powerpoint/2010/main" val="141881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My</a:t>
            </a:r>
            <a:r>
              <a:rPr lang="en-US" sz="1400" baseline="0" dirty="0" smtClean="0"/>
              <a:t> presentation would provide a brief overview of Global aviation and then touch upon GA and its challenges including safety issues. I would like to then talk about a few recent ICAO amendments impacting GA and then conclude </a:t>
            </a:r>
            <a:r>
              <a:rPr lang="en-US" sz="1400" baseline="0" dirty="0" err="1" smtClean="0"/>
              <a:t>wth</a:t>
            </a:r>
            <a:r>
              <a:rPr lang="en-US" sz="1400" baseline="0" dirty="0" smtClean="0"/>
              <a:t> some thoughts on how to move forward.</a:t>
            </a:r>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2</a:t>
            </a:fld>
            <a:endParaRPr lang="en-US"/>
          </a:p>
        </p:txBody>
      </p:sp>
    </p:spTree>
    <p:extLst>
      <p:ext uri="{BB962C8B-B14F-4D97-AF65-F5344CB8AC3E}">
        <p14:creationId xmlns:p14="http://schemas.microsoft.com/office/powerpoint/2010/main" val="379706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301">
              <a:defRPr/>
            </a:pPr>
            <a:r>
              <a:rPr lang="en-US" dirty="0">
                <a:solidFill>
                  <a:prstClr val="black"/>
                </a:solidFill>
              </a:rPr>
              <a:t>[DANB]</a:t>
            </a:r>
          </a:p>
          <a:p>
            <a:pPr marL="168244" indent="-168244">
              <a:buFont typeface="Arial" panose="020B0604020202020204" pitchFamily="34" charset="0"/>
              <a:buChar char="•"/>
            </a:pPr>
            <a:r>
              <a:rPr lang="en-US" dirty="0"/>
              <a:t>These series of goals and targets work towards supporting the aspirational goal</a:t>
            </a:r>
            <a:r>
              <a:rPr lang="en-US" baseline="0" dirty="0"/>
              <a:t> of zero fatalities.</a:t>
            </a:r>
            <a:endParaRPr lang="en-US" dirty="0"/>
          </a:p>
          <a:p>
            <a:pPr marL="168244" indent="-168244">
              <a:buFont typeface="Arial" panose="020B0604020202020204" pitchFamily="34" charset="0"/>
              <a:buChar char="•"/>
            </a:pPr>
            <a:r>
              <a:rPr lang="en-US" dirty="0"/>
              <a:t>Specifically, the 2020-2022 edition of the GASP will contain six goals,</a:t>
            </a:r>
            <a:r>
              <a:rPr lang="en-US" baseline="0" dirty="0"/>
              <a:t> s</a:t>
            </a:r>
            <a:r>
              <a:rPr lang="en-US" dirty="0"/>
              <a:t>ome of which are derived from the three objectives contained in the previous, 2017-2019 edition of the GASP.</a:t>
            </a:r>
          </a:p>
          <a:p>
            <a:pPr marL="168244" indent="-168244">
              <a:buFont typeface="Arial" panose="020B0604020202020204" pitchFamily="34" charset="0"/>
              <a:buChar char="•"/>
            </a:pPr>
            <a:endParaRPr lang="en-US" dirty="0"/>
          </a:p>
          <a:p>
            <a:pPr marL="168244" indent="-168244">
              <a:buFont typeface="Arial" panose="020B0604020202020204" pitchFamily="34" charset="0"/>
              <a:buChar char="•"/>
            </a:pPr>
            <a:r>
              <a:rPr lang="en-US" dirty="0"/>
              <a:t>The 6</a:t>
            </a:r>
            <a:r>
              <a:rPr lang="en-US" baseline="0" dirty="0"/>
              <a:t> goals are:</a:t>
            </a:r>
            <a:endParaRPr lang="en-US" dirty="0"/>
          </a:p>
          <a:p>
            <a:pPr marL="616894" lvl="1" indent="-168244">
              <a:buFont typeface="Arial" panose="020B0604020202020204" pitchFamily="34" charset="0"/>
              <a:buChar char="•"/>
            </a:pPr>
            <a:r>
              <a:rPr lang="en-US" dirty="0"/>
              <a:t>Goal 1: Achieve a continuous reduction of operational safety risks.</a:t>
            </a:r>
          </a:p>
          <a:p>
            <a:pPr marL="616894" lvl="1" indent="-168244">
              <a:buFont typeface="Arial" panose="020B0604020202020204" pitchFamily="34" charset="0"/>
              <a:buChar char="•"/>
            </a:pPr>
            <a:r>
              <a:rPr lang="en-US" dirty="0"/>
              <a:t>Goal 2: Strengthen States’ safety oversight capabilities. </a:t>
            </a:r>
          </a:p>
          <a:p>
            <a:pPr marL="616894" lvl="1" indent="-168244">
              <a:buFont typeface="Arial" panose="020B0604020202020204" pitchFamily="34" charset="0"/>
              <a:buChar char="•"/>
            </a:pPr>
            <a:r>
              <a:rPr lang="en-US" dirty="0"/>
              <a:t>Goal 3: Effectively implement State safety programmes.</a:t>
            </a:r>
          </a:p>
          <a:p>
            <a:pPr marL="616894" lvl="1" indent="-168244">
              <a:buFont typeface="Arial" panose="020B0604020202020204" pitchFamily="34" charset="0"/>
              <a:buChar char="•"/>
            </a:pPr>
            <a:r>
              <a:rPr lang="en-US" dirty="0"/>
              <a:t>Goal 4: Increase collaboration at the regional level. </a:t>
            </a:r>
          </a:p>
          <a:p>
            <a:pPr marL="616894" lvl="1" indent="-168244">
              <a:buFont typeface="Arial" panose="020B0604020202020204" pitchFamily="34" charset="0"/>
              <a:buChar char="•"/>
            </a:pPr>
            <a:r>
              <a:rPr lang="en-US" dirty="0"/>
              <a:t>Goal 5: Increase the use of industry programmes.</a:t>
            </a:r>
          </a:p>
          <a:p>
            <a:pPr marL="616894" lvl="1" indent="-168244">
              <a:buFont typeface="Arial" panose="020B0604020202020204" pitchFamily="34" charset="0"/>
              <a:buChar char="•"/>
            </a:pPr>
            <a:r>
              <a:rPr lang="en-US" dirty="0"/>
              <a:t>Goal 6: Ensure the appropriate infrastructure is available to support safe operations</a:t>
            </a:r>
          </a:p>
          <a:p>
            <a:pPr marL="616894" lvl="1" indent="-168244">
              <a:buFont typeface="Arial" panose="020B0604020202020204" pitchFamily="34" charset="0"/>
              <a:buChar char="•"/>
            </a:pPr>
            <a:endParaRPr lang="en-US" dirty="0"/>
          </a:p>
          <a:p>
            <a:pPr marL="168244" indent="-168244">
              <a:buFont typeface="Arial" panose="020B0604020202020204" pitchFamily="34" charset="0"/>
              <a:buChar char="•"/>
            </a:pPr>
            <a:r>
              <a:rPr lang="en-US" dirty="0"/>
              <a:t>Each</a:t>
            </a:r>
            <a:r>
              <a:rPr lang="en-US" baseline="0" dirty="0"/>
              <a:t> goal has one or several targets associated to it, as seen on this slide.</a:t>
            </a:r>
          </a:p>
          <a:p>
            <a:pPr marL="168244" indent="-168244">
              <a:buFont typeface="Arial" panose="020B0604020202020204" pitchFamily="34" charset="0"/>
              <a:buChar char="•"/>
            </a:pPr>
            <a:r>
              <a:rPr lang="en-US" dirty="0"/>
              <a:t>The GASP targets contain dates for the completion of different actions, and are to be used to measure the success of national and regional aviation safety plans and the GASP as a whole. </a:t>
            </a:r>
          </a:p>
          <a:p>
            <a:pPr marL="168244" indent="-168244">
              <a:buFont typeface="Arial" panose="020B0604020202020204" pitchFamily="34" charset="0"/>
              <a:buChar char="•"/>
            </a:pPr>
            <a:endParaRPr lang="en-US" dirty="0"/>
          </a:p>
          <a:p>
            <a:pPr marL="168244" indent="-168244">
              <a:buFont typeface="Arial" panose="020B0604020202020204" pitchFamily="34" charset="0"/>
              <a:buChar char="•"/>
            </a:pPr>
            <a:r>
              <a:rPr lang="en-US" dirty="0"/>
              <a:t>You will get a chance to hear more about this</a:t>
            </a:r>
            <a:r>
              <a:rPr lang="en-US" baseline="0" dirty="0"/>
              <a:t> new edition of the GASP during the 13</a:t>
            </a:r>
            <a:r>
              <a:rPr lang="en-US" baseline="30000" dirty="0"/>
              <a:t>th</a:t>
            </a:r>
            <a:r>
              <a:rPr lang="en-US" baseline="0" dirty="0"/>
              <a:t> Air Navigation Conference this year.</a:t>
            </a:r>
            <a:endParaRPr lang="en-US" dirty="0"/>
          </a:p>
        </p:txBody>
      </p:sp>
      <p:sp>
        <p:nvSpPr>
          <p:cNvPr id="4" name="Slide Number Placeholder 3"/>
          <p:cNvSpPr>
            <a:spLocks noGrp="1"/>
          </p:cNvSpPr>
          <p:nvPr>
            <p:ph type="sldNum" sz="quarter" idx="10"/>
          </p:nvPr>
        </p:nvSpPr>
        <p:spPr/>
        <p:txBody>
          <a:bodyPr/>
          <a:lstStyle/>
          <a:p>
            <a:fld id="{C1F31871-1998-487E-85D7-C1B553F9D9A6}" type="slidenum">
              <a:rPr lang="en-GB" smtClean="0"/>
              <a:t>21</a:t>
            </a:fld>
            <a:endParaRPr lang="en-GB"/>
          </a:p>
        </p:txBody>
      </p:sp>
    </p:spTree>
    <p:extLst>
      <p:ext uri="{BB962C8B-B14F-4D97-AF65-F5344CB8AC3E}">
        <p14:creationId xmlns:p14="http://schemas.microsoft.com/office/powerpoint/2010/main" val="3805539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02">
              <a:defRPr/>
            </a:pPr>
            <a:r>
              <a:rPr lang="en-GB" sz="1800" dirty="0"/>
              <a:t>Coming to the distinguishing features of the region. Asia/Pacific remains the world’s largest region with a 33% share of total capacity and a very healthy growth. With 10.2 % growth rate it is estimated that this region will have more than 50% of global traffic within next 20 years. The rising middle class, low penetration of air travel, fast growth of LCCs, liberalization and opening of tourism and trade are few important factors which provide the essential ingredient for dramatic changes in the aviation scenario of the region in the coming years.</a:t>
            </a:r>
          </a:p>
          <a:p>
            <a:pPr defTabSz="897102">
              <a:defRPr/>
            </a:pPr>
            <a:r>
              <a:rPr lang="en-GB" sz="1800" dirty="0"/>
              <a:t>Apart from the huge diversity the region is the largest amongst ICAO regions both in terms of population as well as size. From Kabul in the west to Cook Islands in the east the distance is about 15000 </a:t>
            </a:r>
            <a:r>
              <a:rPr lang="en-GB" sz="1800" dirty="0" err="1"/>
              <a:t>kms</a:t>
            </a:r>
            <a:r>
              <a:rPr lang="en-GB" sz="1800" dirty="0"/>
              <a:t>. Similarly from Mongolia in North to New Zealand in south covers a distance of 12000 </a:t>
            </a:r>
            <a:r>
              <a:rPr lang="en-GB" sz="1800" dirty="0" err="1"/>
              <a:t>kms</a:t>
            </a:r>
            <a:r>
              <a:rPr lang="en-GB" sz="1800" dirty="0"/>
              <a:t>.</a:t>
            </a:r>
            <a:endParaRPr lang="en-CA" sz="1800" dirty="0"/>
          </a:p>
          <a:p>
            <a:pPr defTabSz="897301">
              <a:defRPr/>
            </a:pPr>
            <a:endParaRPr lang="en-CA" sz="1800" dirty="0"/>
          </a:p>
          <a:p>
            <a:pPr defTabSz="897301">
              <a:defRPr/>
            </a:pPr>
            <a:r>
              <a:rPr lang="en-CA" sz="1800" dirty="0"/>
              <a:t>The region’s air transport industry supports 30.9 million jobs and $632 billion in Gross Domestic Product (GDP).  </a:t>
            </a:r>
            <a:endParaRPr lang="en-US" sz="1800" dirty="0"/>
          </a:p>
          <a:p>
            <a:pPr defTabSz="897301">
              <a:defRPr/>
            </a:pPr>
            <a:endParaRPr lang="en-US" sz="1800" dirty="0"/>
          </a:p>
          <a:p>
            <a:pPr defTabSz="897301">
              <a:defRPr/>
            </a:pPr>
            <a:r>
              <a:rPr lang="en-US" sz="1800" dirty="0"/>
              <a:t>In 2016 Airlines in Asia and the Pacific increased their capacity in ASK (Available Seat-</a:t>
            </a:r>
            <a:r>
              <a:rPr lang="en-US" sz="1800" dirty="0" err="1"/>
              <a:t>Kilometres</a:t>
            </a:r>
            <a:r>
              <a:rPr lang="en-US" sz="1800" dirty="0"/>
              <a:t>) by +9.4%, </a:t>
            </a:r>
          </a:p>
          <a:p>
            <a:pPr defTabSz="897301">
              <a:defRPr/>
            </a:pPr>
            <a:endParaRPr lang="en-US" sz="1800" dirty="0"/>
          </a:p>
          <a:p>
            <a:r>
              <a:rPr lang="en-US" sz="1800" dirty="0"/>
              <a:t>Cargo traffic performed by carriers of Asia and the Pacific constitutes 39% of global cargo traffic.  </a:t>
            </a:r>
          </a:p>
          <a:p>
            <a:endParaRPr lang="en-US" sz="1800" dirty="0"/>
          </a:p>
          <a:p>
            <a:pPr defTabSz="897301">
              <a:defRPr/>
            </a:pPr>
            <a:r>
              <a:rPr lang="en-GB" sz="1800" dirty="0"/>
              <a:t>In short the region has become one of the biggest air transport markets in the world. Routes, frequencies, seat capacities, and number of destinations have increased significantly in recent years. One of the factors responsible for these is the liberalization policies adopted by countries in the region which include </a:t>
            </a:r>
            <a:r>
              <a:rPr lang="en-US" sz="1800" b="1" dirty="0"/>
              <a:t>regional economic integration schemes and air transport liberalization programs. </a:t>
            </a:r>
            <a:r>
              <a:rPr lang="en-GB" sz="1800" dirty="0"/>
              <a:t>For example the establishment of the ASEAN Single Aviation Market aims at liberalizing air travel between its Member States will benefit the ASEAN airlines, boosting the growth of air travel as well as tourism, trade, investment and other service industries in the region. </a:t>
            </a:r>
          </a:p>
          <a:p>
            <a:endParaRPr lang="en-US" sz="1800" dirty="0"/>
          </a:p>
          <a:p>
            <a:r>
              <a:rPr lang="en-US" sz="1800" dirty="0"/>
              <a:t> In terms of infrastructure, </a:t>
            </a:r>
            <a:r>
              <a:rPr lang="en-US" sz="1800" dirty="0">
                <a:solidFill>
                  <a:srgbClr val="002060"/>
                </a:solidFill>
              </a:rPr>
              <a:t>35% of today’s global airport investments are concentrated in Asia, which has over 540 infrastructure projects that are in progress or planned, with a value at $191 billion. </a:t>
            </a:r>
            <a:r>
              <a:rPr lang="en-US" sz="1400" dirty="0">
                <a:solidFill>
                  <a:srgbClr val="002060"/>
                </a:solidFill>
              </a:rPr>
              <a:t>China itself has plans to build 66 new airports over the next five years</a:t>
            </a:r>
          </a:p>
          <a:p>
            <a:endParaRPr lang="en-US" sz="1400" dirty="0">
              <a:solidFill>
                <a:srgbClr val="002060"/>
              </a:solidFill>
            </a:endParaRPr>
          </a:p>
          <a:p>
            <a:r>
              <a:rPr lang="en-US" sz="1400" dirty="0">
                <a:solidFill>
                  <a:srgbClr val="002060"/>
                </a:solidFill>
              </a:rPr>
              <a:t>The region also faces threats of natural disasters, health epidemics and financial downturn which has direct impact on aviation industry.</a:t>
            </a:r>
          </a:p>
          <a:p>
            <a:endParaRPr lang="en-US" sz="1800" dirty="0"/>
          </a:p>
        </p:txBody>
      </p:sp>
      <p:sp>
        <p:nvSpPr>
          <p:cNvPr id="4" name="Slide Number Placeholder 3"/>
          <p:cNvSpPr>
            <a:spLocks noGrp="1"/>
          </p:cNvSpPr>
          <p:nvPr>
            <p:ph type="sldNum" sz="quarter" idx="10"/>
          </p:nvPr>
        </p:nvSpPr>
        <p:spPr/>
        <p:txBody>
          <a:bodyPr/>
          <a:lstStyle/>
          <a:p>
            <a:fld id="{EC5A15C1-472C-4C07-8335-8E12178B81A5}" type="slidenum">
              <a:rPr lang="en-GB" smtClean="0"/>
              <a:t>22</a:t>
            </a:fld>
            <a:endParaRPr lang="en-GB"/>
          </a:p>
        </p:txBody>
      </p:sp>
    </p:spTree>
    <p:extLst>
      <p:ext uri="{BB962C8B-B14F-4D97-AF65-F5344CB8AC3E}">
        <p14:creationId xmlns:p14="http://schemas.microsoft.com/office/powerpoint/2010/main" val="58500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Geographical </a:t>
            </a:r>
            <a:r>
              <a:rPr lang="en-US" dirty="0" err="1"/>
              <a:t>centre</a:t>
            </a:r>
            <a:r>
              <a:rPr lang="en-US" dirty="0"/>
              <a:t> of gravity in terms of departing/arriving passengers is steadily moving further East to our Region. While this fact is well known the interesting</a:t>
            </a:r>
            <a:r>
              <a:rPr lang="en-US" baseline="0" dirty="0"/>
              <a:t> thing to note is that the shift is happening much faster than before.</a:t>
            </a:r>
            <a:endParaRPr lang="en-US" dirty="0"/>
          </a:p>
          <a:p>
            <a:endParaRPr lang="en-US" dirty="0"/>
          </a:p>
          <a:p>
            <a:r>
              <a:rPr lang="en-US" dirty="0"/>
              <a:t>Increasingly Air Transport is becoming a significant contributor to the overall well-being and economic vitality of individual nations as well as the world in general. One of the keys to maintaining the vitality of civil aviation is to ensure that a safe, secure, efficient and environmentally sustainable air navigation system is available at the regional and national levels. This requires the implementation of an air traffic management system that allows maximum use to be made of enhanced capabilities provided by technical advances. </a:t>
            </a:r>
          </a:p>
        </p:txBody>
      </p:sp>
      <p:sp>
        <p:nvSpPr>
          <p:cNvPr id="4" name="Slide Number Placeholder 3"/>
          <p:cNvSpPr>
            <a:spLocks noGrp="1"/>
          </p:cNvSpPr>
          <p:nvPr>
            <p:ph type="sldNum" sz="quarter" idx="10"/>
          </p:nvPr>
        </p:nvSpPr>
        <p:spPr/>
        <p:txBody>
          <a:bodyPr/>
          <a:lstStyle/>
          <a:p>
            <a:fld id="{EC5A15C1-472C-4C07-8335-8E12178B81A5}" type="slidenum">
              <a:rPr lang="en-GB" smtClean="0"/>
              <a:t>23</a:t>
            </a:fld>
            <a:endParaRPr lang="en-GB"/>
          </a:p>
        </p:txBody>
      </p:sp>
    </p:spTree>
    <p:extLst>
      <p:ext uri="{BB962C8B-B14F-4D97-AF65-F5344CB8AC3E}">
        <p14:creationId xmlns:p14="http://schemas.microsoft.com/office/powerpoint/2010/main" val="269541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a:t>
            </a:r>
            <a:r>
              <a:rPr lang="en-US" baseline="0" dirty="0"/>
              <a:t> pictorially the </a:t>
            </a:r>
            <a:r>
              <a:rPr lang="en-US" dirty="0"/>
              <a:t>2016 Percentage share of capacity (measured as Revenue </a:t>
            </a:r>
            <a:r>
              <a:rPr lang="en-US" dirty="0" err="1"/>
              <a:t>Tonne</a:t>
            </a:r>
            <a:r>
              <a:rPr lang="en-US" dirty="0"/>
              <a:t> Kilometers) by Region. APAC as you can see in yellow is leading. </a:t>
            </a:r>
          </a:p>
          <a:p>
            <a:endParaRPr lang="en-US" dirty="0"/>
          </a:p>
          <a:p>
            <a:endParaRPr lang="en-US" dirty="0"/>
          </a:p>
        </p:txBody>
      </p:sp>
      <p:sp>
        <p:nvSpPr>
          <p:cNvPr id="4" name="Slide Number Placeholder 3"/>
          <p:cNvSpPr>
            <a:spLocks noGrp="1"/>
          </p:cNvSpPr>
          <p:nvPr>
            <p:ph type="sldNum" sz="quarter" idx="10"/>
          </p:nvPr>
        </p:nvSpPr>
        <p:spPr/>
        <p:txBody>
          <a:bodyPr/>
          <a:lstStyle/>
          <a:p>
            <a:fld id="{EC5A15C1-472C-4C07-8335-8E12178B81A5}" type="slidenum">
              <a:rPr lang="en-GB" smtClean="0"/>
              <a:t>24</a:t>
            </a:fld>
            <a:endParaRPr lang="en-GB"/>
          </a:p>
        </p:txBody>
      </p:sp>
    </p:spTree>
    <p:extLst>
      <p:ext uri="{BB962C8B-B14F-4D97-AF65-F5344CB8AC3E}">
        <p14:creationId xmlns:p14="http://schemas.microsoft.com/office/powerpoint/2010/main" val="57920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earlier, regional accident rates remained low for 2016 in APAC. If you see three comparable regions in terms of departures i.e. APAC, Europe and Americas the accident rate is lowest for APAC</a:t>
            </a:r>
          </a:p>
          <a:p>
            <a:endParaRPr lang="en-US" baseline="0" dirty="0"/>
          </a:p>
          <a:p>
            <a:r>
              <a:rPr lang="en-US" baseline="0" dirty="0"/>
              <a:t>Specifically, APAC has had 2 fatal accidents in the region during 2016</a:t>
            </a:r>
          </a:p>
          <a:p>
            <a:endParaRPr lang="en-US" baseline="0" dirty="0"/>
          </a:p>
          <a:p>
            <a:r>
              <a:rPr lang="en-US" baseline="0" dirty="0"/>
              <a:t>---------------</a:t>
            </a:r>
          </a:p>
          <a:p>
            <a:endParaRPr lang="en-US" baseline="0" dirty="0"/>
          </a:p>
          <a:p>
            <a:r>
              <a:rPr lang="en-US" b="1" u="sng" baseline="0" dirty="0"/>
              <a:t>NOTES:</a:t>
            </a:r>
          </a:p>
          <a:p>
            <a:pPr marL="171441" indent="-171441">
              <a:buFont typeface="Arial" panose="020B0604020202020204" pitchFamily="34" charset="0"/>
              <a:buChar char="•"/>
            </a:pPr>
            <a:r>
              <a:rPr lang="en-US" b="0" baseline="0" dirty="0"/>
              <a:t>2016-12-07 NEAR HAVELIAN (33NM NORTH WEST OF ISLAMABAD – PAKISTAN), Pakistan</a:t>
            </a:r>
            <a:br>
              <a:rPr lang="en-US" b="0" baseline="0" dirty="0"/>
            </a:br>
            <a:r>
              <a:rPr lang="en-US" b="1" baseline="0" dirty="0" err="1"/>
              <a:t>En</a:t>
            </a:r>
            <a:r>
              <a:rPr lang="en-US" b="1" baseline="0" dirty="0"/>
              <a:t> route Accident with 47 Fatalities on a ATR ATR42 500 (reg. AP-BHO) operated by Pakistan International Airlines Corporation, Pakistan</a:t>
            </a:r>
          </a:p>
          <a:p>
            <a:pPr marL="171441" indent="-171441">
              <a:buFont typeface="Arial" panose="020B0604020202020204" pitchFamily="34" charset="0"/>
              <a:buChar char="•"/>
            </a:pPr>
            <a:endParaRPr lang="en-US" b="1" baseline="0" dirty="0"/>
          </a:p>
          <a:p>
            <a:pPr marL="171441" indent="-171441">
              <a:buFont typeface="Arial" panose="020B0604020202020204" pitchFamily="34" charset="0"/>
              <a:buChar char="•"/>
            </a:pPr>
            <a:r>
              <a:rPr lang="en-US" b="0" baseline="0" dirty="0"/>
              <a:t>2016-03-09 Crashed in the Bay of Bengal, Bangladesh</a:t>
            </a:r>
            <a:br>
              <a:rPr lang="en-US" b="0" baseline="0" dirty="0"/>
            </a:br>
            <a:r>
              <a:rPr lang="en-US" b="1" baseline="0" dirty="0"/>
              <a:t>Approach Accident with 3 Fatalities on a ANTONOV AN26 B (reg. S2-AGZ) operated by Ukraine , Ukraine</a:t>
            </a:r>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25</a:t>
            </a:fld>
            <a:endParaRPr lang="en-GB"/>
          </a:p>
        </p:txBody>
      </p:sp>
    </p:spTree>
    <p:extLst>
      <p:ext uri="{BB962C8B-B14F-4D97-AF65-F5344CB8AC3E}">
        <p14:creationId xmlns:p14="http://schemas.microsoft.com/office/powerpoint/2010/main" val="2953586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trend since 2008, the accident rate of APAC in blue has been lower than</a:t>
            </a:r>
            <a:r>
              <a:rPr lang="en-US" baseline="0" dirty="0"/>
              <a:t> the global rate since 2010. </a:t>
            </a:r>
            <a:r>
              <a:rPr lang="en-US" dirty="0"/>
              <a:t>However, 2017 showed a slightly higher average than the global average of 1.93.</a:t>
            </a:r>
            <a:r>
              <a:rPr lang="en-US" baseline="0" dirty="0"/>
              <a:t> </a:t>
            </a:r>
            <a:endParaRPr lang="en-US" dirty="0"/>
          </a:p>
        </p:txBody>
      </p:sp>
      <p:sp>
        <p:nvSpPr>
          <p:cNvPr id="4" name="Slide Number Placeholder 3"/>
          <p:cNvSpPr>
            <a:spLocks noGrp="1"/>
          </p:cNvSpPr>
          <p:nvPr>
            <p:ph type="sldNum" sz="quarter" idx="10"/>
          </p:nvPr>
        </p:nvSpPr>
        <p:spPr/>
        <p:txBody>
          <a:bodyPr/>
          <a:lstStyle/>
          <a:p>
            <a:fld id="{EC5A15C1-472C-4C07-8335-8E12178B81A5}" type="slidenum">
              <a:rPr lang="en-GB" smtClean="0"/>
              <a:t>26</a:t>
            </a:fld>
            <a:endParaRPr lang="en-GB"/>
          </a:p>
        </p:txBody>
      </p:sp>
    </p:spTree>
    <p:extLst>
      <p:ext uri="{BB962C8B-B14F-4D97-AF65-F5344CB8AC3E}">
        <p14:creationId xmlns:p14="http://schemas.microsoft.com/office/powerpoint/2010/main" val="50677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ICAO Universal Safety Oversight Audit </a:t>
            </a:r>
            <a:r>
              <a:rPr lang="en-US" baseline="0" dirty="0" err="1"/>
              <a:t>Programme</a:t>
            </a:r>
            <a:r>
              <a:rPr lang="en-US" baseline="0" dirty="0"/>
              <a:t> (USOAP) audits Contracting States, on a regular basis, to determine the States' capability for safety oversight. It makes this determination by assessing the effective implementation (EI) of the critical elements of a safety oversight system and the status of States' implementation of safety-related ICAO Standards and Recommended Practices (SARPs), This slide depicts the latest results of the Safety audits for APAC, where the APAC regional average EI is 60.1% currently, which is below the Global Average of 65%. The diversity of the region is very clearly shown in this slide where we have nearly 100 % EI scores by States like Singapore and Republic of Korea whereas some of the Pacific Island States are still below 20% EI</a:t>
            </a:r>
          </a:p>
          <a:p>
            <a:endParaRPr lang="en-US" baseline="0" dirty="0"/>
          </a:p>
          <a:p>
            <a:r>
              <a:rPr lang="en-US" baseline="0" dirty="0"/>
              <a:t>56% of the States in the region (20 of 36 Audited States) have achieved the GASP target of 60% EI. However once the recent audit results of Bangladesh and Indonesia are published, only 14 States will have a EI of below the GASP target of 60%.</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5A15C1-472C-4C07-8335-8E12178B81A5}" type="slidenum">
              <a:rPr lang="en-GB" smtClean="0"/>
              <a:t>27</a:t>
            </a:fld>
            <a:endParaRPr lang="en-GB"/>
          </a:p>
        </p:txBody>
      </p:sp>
    </p:spTree>
    <p:extLst>
      <p:ext uri="{BB962C8B-B14F-4D97-AF65-F5344CB8AC3E}">
        <p14:creationId xmlns:p14="http://schemas.microsoft.com/office/powerpoint/2010/main" val="198578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650" lvl="1"/>
            <a:r>
              <a:rPr lang="en-US" dirty="0"/>
              <a:t>ASIA AND PACIFIC REGIONAL AVIATION SAFETY PRIORITIES AND TARGETS are established</a:t>
            </a:r>
            <a:r>
              <a:rPr lang="en-US" baseline="0" dirty="0"/>
              <a:t> by the Regional Aviation Safety Group APAC. These five safety priorities in brief are as follows </a:t>
            </a:r>
            <a:endParaRPr lang="en-US" dirty="0"/>
          </a:p>
          <a:p>
            <a:pPr marL="448650" lvl="1"/>
            <a:endParaRPr lang="en-US" dirty="0"/>
          </a:p>
          <a:p>
            <a:pPr marL="672976" lvl="1" indent="-224325">
              <a:buFont typeface="Arial" panose="020B0604020202020204" pitchFamily="34" charset="0"/>
              <a:buAutoNum type="arabicPeriod"/>
            </a:pPr>
            <a:r>
              <a:rPr lang="en-US" dirty="0"/>
              <a:t>Reduction of operational risks by addressing the priority areas of Loss of Control In-flight (LOC-I), Controlled Flight Into Terrain (CFIT) and Runway safety related accidents. RASG</a:t>
            </a:r>
            <a:r>
              <a:rPr lang="en-US" baseline="0" dirty="0"/>
              <a:t> also</a:t>
            </a:r>
            <a:r>
              <a:rPr lang="en-US" dirty="0"/>
              <a:t> continues its focus on the development of the current Safety Enhancement Initiatives, to address these three priority areas’.</a:t>
            </a:r>
          </a:p>
          <a:p>
            <a:pPr marL="448650" lvl="1"/>
            <a:endParaRPr lang="en-US" dirty="0"/>
          </a:p>
          <a:p>
            <a:pPr marL="448650" lvl="1"/>
            <a:r>
              <a:rPr lang="en-US" dirty="0"/>
              <a:t>2. Recognizing that the APAC region has one of the fastest air traffic growth rates and that effective safety oversight systems are crucial in ensuring high standards of safety, States should enhance their safety oversight system as a high priority</a:t>
            </a:r>
            <a:r>
              <a:rPr lang="en-US" baseline="0" dirty="0"/>
              <a:t> through i</a:t>
            </a:r>
            <a:r>
              <a:rPr lang="en-US" dirty="0"/>
              <a:t>mprovements to ICAO Safety Oversight and Industry</a:t>
            </a:r>
            <a:r>
              <a:rPr lang="en-US" baseline="0" dirty="0"/>
              <a:t> Safety Audits. Specifically by :</a:t>
            </a:r>
            <a:endParaRPr lang="en-US" dirty="0"/>
          </a:p>
          <a:p>
            <a:pPr marL="729057" lvl="1" indent="-280406">
              <a:buFont typeface="Arial" panose="020B0604020202020204" pitchFamily="34" charset="0"/>
              <a:buChar char="•"/>
            </a:pPr>
            <a:r>
              <a:rPr lang="en-US" dirty="0"/>
              <a:t>Enhancing safety oversight systems through capacity building</a:t>
            </a:r>
          </a:p>
          <a:p>
            <a:pPr marL="729057" lvl="1" indent="-280406">
              <a:buFont typeface="Arial" panose="020B0604020202020204" pitchFamily="34" charset="0"/>
              <a:buChar char="•"/>
            </a:pPr>
            <a:r>
              <a:rPr lang="en-US" dirty="0"/>
              <a:t>According utmost priority in Resolving USOAP CMA Significant Safety Concerns (SSCs) or not to have any Significant Safety Concerns (SSCs) </a:t>
            </a:r>
          </a:p>
          <a:p>
            <a:pPr marL="729057" lvl="1" indent="-280406">
              <a:buFont typeface="Arial" panose="020B0604020202020204" pitchFamily="34" charset="0"/>
              <a:buChar char="•"/>
            </a:pPr>
            <a:r>
              <a:rPr lang="en-US" dirty="0"/>
              <a:t>Using the IATA Operational Safety Audit (IOSA) reports and other safety related assessments including those for ground operations </a:t>
            </a:r>
          </a:p>
          <a:p>
            <a:pPr marL="729057" lvl="1" indent="-280406">
              <a:buFont typeface="Arial" panose="020B0604020202020204" pitchFamily="34" charset="0"/>
              <a:buChar char="•"/>
            </a:pPr>
            <a:r>
              <a:rPr lang="en-US" dirty="0"/>
              <a:t>Achieving a USOAP EI score higher or equal to global average by 2022</a:t>
            </a:r>
          </a:p>
          <a:p>
            <a:pPr marL="448546" lvl="1"/>
            <a:endParaRPr lang="en-US" dirty="0"/>
          </a:p>
          <a:p>
            <a:pPr marL="448546" lvl="1"/>
            <a:r>
              <a:rPr lang="en-US" dirty="0"/>
              <a:t>3. Evolving a consistent and effective Safety Management Systems (SMS) and State Safety Programmes (SSP): Effective implementation of SMS is essential for the industry to identify hazards and resolve safety concerns. The robust implementation of the SSP also enables States to focus their safety oversight resources where they are most needed. Action required is for </a:t>
            </a:r>
          </a:p>
          <a:p>
            <a:pPr marL="616790" lvl="1" indent="-168244">
              <a:buFont typeface="Arial" panose="020B0604020202020204" pitchFamily="34" charset="0"/>
              <a:buChar char="•"/>
            </a:pPr>
            <a:r>
              <a:rPr lang="en-US" dirty="0"/>
              <a:t>Industry to implement SMS immediately and</a:t>
            </a:r>
          </a:p>
          <a:p>
            <a:pPr marL="616790" lvl="1" indent="-168244">
              <a:buFont typeface="Arial" panose="020B0604020202020204" pitchFamily="34" charset="0"/>
              <a:buChar char="•"/>
            </a:pPr>
            <a:r>
              <a:rPr lang="en-US" dirty="0"/>
              <a:t>States to implement effective SSP by 2025  </a:t>
            </a:r>
          </a:p>
          <a:p>
            <a:pPr marL="616790" lvl="1" indent="-168244">
              <a:buFont typeface="Arial" panose="020B0604020202020204" pitchFamily="34" charset="0"/>
              <a:buChar char="•"/>
            </a:pPr>
            <a:endParaRPr lang="en-US" dirty="0"/>
          </a:p>
          <a:p>
            <a:r>
              <a:rPr lang="en-US" dirty="0"/>
              <a:t>4.</a:t>
            </a:r>
            <a:r>
              <a:rPr lang="en-US" baseline="0" dirty="0"/>
              <a:t> The fourth priority is for e</a:t>
            </a:r>
            <a:r>
              <a:rPr lang="en-US" dirty="0"/>
              <a:t>nhanced Aviation Infrastructure i.e. (</a:t>
            </a:r>
            <a:r>
              <a:rPr lang="en-US" dirty="0" err="1"/>
              <a:t>i</a:t>
            </a:r>
            <a:r>
              <a:rPr lang="en-US" dirty="0"/>
              <a:t>) Air Traffic Services and Aerodrome Facilities:  Sustainable growth of the international aviation system will require the introduction of advanced safety capabilities that increase capacity while maintaining or enhancing operational safety margins. The long-term safety objective is intended to support a collaborative decision making environment characterized by increased automation and the integration of advanced technologies on the ground and in the air, as contained in ICAO’s Aviation System Block Upgrades (ASBUs) strategy. Particular attention as stated earlier should be paid to runway safety. A large number of aerodromes in the APAC region are not certified due to lack of capacity of their respective regulatory authorities. We need to</a:t>
            </a:r>
          </a:p>
          <a:p>
            <a:pPr marL="616790" lvl="1" indent="-168244">
              <a:buFont typeface="Arial" panose="020B0604020202020204" pitchFamily="34" charset="0"/>
              <a:buChar char="•"/>
            </a:pPr>
            <a:r>
              <a:rPr lang="en-US" dirty="0"/>
              <a:t>support a collaborative decision making environment characterized by increased integration of advanced technologies on ground and in air</a:t>
            </a:r>
          </a:p>
          <a:p>
            <a:pPr marL="616790" lvl="1" indent="-168244">
              <a:buFont typeface="Arial" panose="020B0604020202020204" pitchFamily="34" charset="0"/>
              <a:buChar char="•"/>
            </a:pPr>
            <a:r>
              <a:rPr lang="en-US" dirty="0"/>
              <a:t>Facilitate aerodromes for international operations to have Runway Safety Teams (RSTs)</a:t>
            </a:r>
          </a:p>
          <a:p>
            <a:pPr marL="616790" lvl="1" indent="-168244">
              <a:buFont typeface="Arial" panose="020B0604020202020204" pitchFamily="34" charset="0"/>
              <a:buChar char="•"/>
            </a:pPr>
            <a:r>
              <a:rPr lang="en-US" dirty="0"/>
              <a:t>Certify all aerodromes used for international operations by 2020 </a:t>
            </a:r>
          </a:p>
          <a:p>
            <a:pPr marL="616790" lvl="1" indent="-168244">
              <a:buFont typeface="Arial" panose="020B0604020202020204" pitchFamily="34" charset="0"/>
              <a:buChar char="•"/>
            </a:pPr>
            <a:endParaRPr lang="en-US" dirty="0"/>
          </a:p>
          <a:p>
            <a:r>
              <a:rPr lang="en-US" dirty="0"/>
              <a:t>5.</a:t>
            </a:r>
            <a:r>
              <a:rPr lang="en-US" baseline="0" dirty="0"/>
              <a:t> And the last priority relates to </a:t>
            </a:r>
            <a:r>
              <a:rPr lang="en-US" dirty="0"/>
              <a:t>Predictive risk management and advanced regulatory oversight: The evolution from reactive to predictive safety management and data-driven regulatory oversight systems hinges on the availability of high quality safety data. Proper risk management and oversight is also reliant on the effective investigation of accidents and incidents in order to prevent recurrence. As mentioned in the previous slide many APAC States have yet to fully implement ICAO Annex 13 requirements for accident investigation. Thus we need to </a:t>
            </a:r>
          </a:p>
          <a:p>
            <a:pPr marL="616790" lvl="1" indent="-168244">
              <a:buFont typeface="Arial" panose="020B0604020202020204" pitchFamily="34" charset="0"/>
              <a:buChar char="•"/>
            </a:pPr>
            <a:r>
              <a:rPr lang="en-US" dirty="0"/>
              <a:t>establish independent accident investigation authority and  achieve AIG 60% of EI </a:t>
            </a:r>
          </a:p>
          <a:p>
            <a:pPr marL="616790" lvl="1" indent="-168244">
              <a:buFont typeface="Arial" panose="020B0604020202020204" pitchFamily="34" charset="0"/>
              <a:buChar char="•"/>
            </a:pPr>
            <a:r>
              <a:rPr lang="en-US" dirty="0"/>
              <a:t>establish a structure for safety data collection, analysis and sharing </a:t>
            </a:r>
          </a:p>
          <a:p>
            <a:pPr marL="448574" lvl="1"/>
            <a:endParaRPr lang="en-US" dirty="0"/>
          </a:p>
          <a:p>
            <a:pPr marL="729057" lvl="1" indent="-28040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C5A15C1-472C-4C07-8335-8E12178B81A5}" type="slidenum">
              <a:rPr lang="en-GB" smtClean="0"/>
              <a:t>28</a:t>
            </a:fld>
            <a:endParaRPr lang="en-GB"/>
          </a:p>
        </p:txBody>
      </p:sp>
    </p:spTree>
    <p:extLst>
      <p:ext uri="{BB962C8B-B14F-4D97-AF65-F5344CB8AC3E}">
        <p14:creationId xmlns:p14="http://schemas.microsoft.com/office/powerpoint/2010/main" val="308001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 ANS implementation in Asia‐Pacific is guided by the ICAO APAC Seamless ATM Plan. </a:t>
            </a:r>
          </a:p>
          <a:p>
            <a:endParaRPr lang="en-US" dirty="0"/>
          </a:p>
          <a:p>
            <a:pPr defTabSz="897301">
              <a:defRPr/>
            </a:pPr>
            <a:r>
              <a:rPr lang="en-US" dirty="0"/>
              <a:t>Historically APAC States / ANSPs had developed their own infrastructure tailored to suite their own national needs, and established future plans. There was no means of coordinated / harmonized ATM </a:t>
            </a:r>
            <a:r>
              <a:rPr lang="en-US" dirty="0" err="1"/>
              <a:t>modernisation</a:t>
            </a:r>
            <a:r>
              <a:rPr lang="en-US" dirty="0"/>
              <a:t> plans, like SESAR or </a:t>
            </a:r>
            <a:r>
              <a:rPr lang="en-US" dirty="0" err="1"/>
              <a:t>NextGen</a:t>
            </a:r>
            <a:r>
              <a:rPr lang="en-US" dirty="0"/>
              <a:t>.</a:t>
            </a:r>
          </a:p>
          <a:p>
            <a:pPr defTabSz="897301">
              <a:defRPr/>
            </a:pPr>
            <a:r>
              <a:rPr lang="en-US" dirty="0"/>
              <a:t> The safety and efficiency of flights transcend national borders and airspace boundaries. Seamless ATM is therefore possible only if there is close regional collaboration among States, their ANSPs and all stakeholders. Cooperation is the key to success.</a:t>
            </a:r>
          </a:p>
          <a:p>
            <a:endParaRPr lang="en-US" dirty="0"/>
          </a:p>
          <a:p>
            <a:r>
              <a:rPr lang="en-US" dirty="0"/>
              <a:t>The 46th Directors General Civil Aviation (DGCA) Conference (Osaka, October 2009) was the genesis of Asia/Pacific Seamless ATM discussion. The DGCA Conference requested the Asia/Pacific Air Navigation Planning and Implementation Regional Group (APANPIRG) to take a lead role in development of Seamless ATM in the Asia/Pacific region.</a:t>
            </a:r>
          </a:p>
          <a:p>
            <a:endParaRPr lang="en-US" dirty="0"/>
          </a:p>
          <a:p>
            <a:r>
              <a:rPr lang="en-US" dirty="0"/>
              <a:t>This Plan was developed to address the full range of ATM stakeholders, including civil and military Air Navigation Services Providers (ANSPs), civil and military aerodrome operators as well as civil and military airspace users. The Plan has been developed in consultation with Asia/Pacific States, administrations and also with International Organizations (IO).</a:t>
            </a:r>
          </a:p>
          <a:p>
            <a:endParaRPr lang="en-US" dirty="0"/>
          </a:p>
          <a:p>
            <a:endParaRPr lang="en-US" dirty="0"/>
          </a:p>
          <a:p>
            <a:r>
              <a:rPr lang="en-US" dirty="0"/>
              <a:t>Given the size and diversity of the region, ATM </a:t>
            </a:r>
            <a:r>
              <a:rPr lang="en-US" dirty="0" err="1"/>
              <a:t>harmonisation</a:t>
            </a:r>
            <a:r>
              <a:rPr lang="en-US" dirty="0"/>
              <a:t> efforts will require the needs of the least developed ANSPs to be addressed especially in the areas of technical assistance such as funding, expertise and training. Differences in economic development may also mean that traffic demands are not uniform in the region, and therefore ATM solutions should be driven by performance requirements appropriate to the traffic demands.</a:t>
            </a:r>
          </a:p>
          <a:p>
            <a:endParaRPr lang="en-US" dirty="0"/>
          </a:p>
          <a:p>
            <a:r>
              <a:rPr lang="en-US" dirty="0"/>
              <a:t>APANPIRG  developed the APAC Seamless ATM Plan, consistent with the ICAO Global ATM Operational Concept  - a vision of an integrated, harmonized, and globally interoperable ATM System with a planning horizon up to and beyond 2025. The Objective of the regional plan is to facilitate Asia/Pacific Seamless ATM operations, by developing and deploying ATM solutions capable of ensuring safety and efficiency of air transport throughout the Asia/Pacific region.</a:t>
            </a:r>
          </a:p>
          <a:p>
            <a:endParaRPr lang="en-US" dirty="0"/>
          </a:p>
        </p:txBody>
      </p:sp>
      <p:sp>
        <p:nvSpPr>
          <p:cNvPr id="4" name="Slide Number Placeholder 3"/>
          <p:cNvSpPr>
            <a:spLocks noGrp="1"/>
          </p:cNvSpPr>
          <p:nvPr>
            <p:ph type="sldNum" sz="quarter" idx="10"/>
          </p:nvPr>
        </p:nvSpPr>
        <p:spPr/>
        <p:txBody>
          <a:bodyPr/>
          <a:lstStyle/>
          <a:p>
            <a:fld id="{EC5A15C1-472C-4C07-8335-8E12178B81A5}" type="slidenum">
              <a:rPr lang="en-GB" smtClean="0"/>
              <a:t>29</a:t>
            </a:fld>
            <a:endParaRPr lang="en-GB"/>
          </a:p>
        </p:txBody>
      </p:sp>
    </p:spTree>
    <p:extLst>
      <p:ext uri="{BB962C8B-B14F-4D97-AF65-F5344CB8AC3E}">
        <p14:creationId xmlns:p14="http://schemas.microsoft.com/office/powerpoint/2010/main" val="3871776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issues affecting APAC region relates to rapid growth, increased airspace and airport congestion, lack of resources and slow progress in modernization of ATS infrastructure.</a:t>
            </a:r>
          </a:p>
          <a:p>
            <a:r>
              <a:rPr lang="en-US" dirty="0"/>
              <a:t>Slow progress of implementation of ATS infrastructure, not corresponding to traffic growth, results in traffic delays at airports and in flight. It also leads to inefficient aircraft operations, environment  concerns and safety issues </a:t>
            </a:r>
          </a:p>
          <a:p>
            <a:endParaRPr lang="en-US" dirty="0"/>
          </a:p>
        </p:txBody>
      </p:sp>
      <p:sp>
        <p:nvSpPr>
          <p:cNvPr id="4" name="Slide Number Placeholder 3"/>
          <p:cNvSpPr>
            <a:spLocks noGrp="1"/>
          </p:cNvSpPr>
          <p:nvPr>
            <p:ph type="sldNum" sz="quarter" idx="10"/>
          </p:nvPr>
        </p:nvSpPr>
        <p:spPr/>
        <p:txBody>
          <a:bodyPr/>
          <a:lstStyle/>
          <a:p>
            <a:fld id="{EC5A15C1-472C-4C07-8335-8E12178B81A5}" type="slidenum">
              <a:rPr lang="en-GB" smtClean="0"/>
              <a:t>30</a:t>
            </a:fld>
            <a:endParaRPr lang="en-GB"/>
          </a:p>
        </p:txBody>
      </p:sp>
    </p:spTree>
    <p:extLst>
      <p:ext uri="{BB962C8B-B14F-4D97-AF65-F5344CB8AC3E}">
        <p14:creationId xmlns:p14="http://schemas.microsoft.com/office/powerpoint/2010/main" val="238241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02">
              <a:defRPr/>
            </a:pPr>
            <a:endParaRPr lang="en-US" dirty="0">
              <a:solidFill>
                <a:prstClr val="black"/>
              </a:solidFill>
            </a:endParaRPr>
          </a:p>
          <a:p>
            <a:pPr marL="168244" indent="-168244" defTabSz="897102">
              <a:buFont typeface="Arial" panose="020B0604020202020204" pitchFamily="34" charset="0"/>
              <a:buChar char="•"/>
              <a:defRPr/>
            </a:pPr>
            <a:r>
              <a:rPr lang="en-US" sz="1400" dirty="0">
                <a:solidFill>
                  <a:prstClr val="black"/>
                </a:solidFill>
              </a:rPr>
              <a:t>What you see here is a snapshot of the high-level statistics of aviation as a whole. The ICAO Secretary General has mentioned these benefits and I would like to echo their message by emphasizing the importance of civil aviation in supporting social and economic development worldwide.</a:t>
            </a:r>
          </a:p>
          <a:p>
            <a:pPr marL="168244" indent="-168244" defTabSz="897102">
              <a:buFont typeface="Arial" panose="020B0604020202020204" pitchFamily="34" charset="0"/>
              <a:buChar char="•"/>
              <a:defRPr/>
            </a:pPr>
            <a:endParaRPr lang="en-US" sz="1400" dirty="0">
              <a:solidFill>
                <a:prstClr val="black"/>
              </a:solidFill>
            </a:endParaRPr>
          </a:p>
          <a:p>
            <a:pPr marL="168244" indent="-168244" defTabSz="897102">
              <a:buFont typeface="Arial" panose="020B0604020202020204" pitchFamily="34" charset="0"/>
              <a:buChar char="•"/>
              <a:defRPr/>
            </a:pPr>
            <a:r>
              <a:rPr lang="en-US" sz="1400" dirty="0">
                <a:solidFill>
                  <a:prstClr val="black"/>
                </a:solidFill>
              </a:rPr>
              <a:t>Just briefly, you will see here key figures on the extent aviation benefits us all:</a:t>
            </a:r>
          </a:p>
          <a:p>
            <a:pPr marL="616894" lvl="1" indent="-168244" defTabSz="897102">
              <a:buFont typeface="Arial" panose="020B0604020202020204" pitchFamily="34" charset="0"/>
              <a:buChar char="•"/>
              <a:defRPr/>
            </a:pPr>
            <a:r>
              <a:rPr lang="en-US" sz="1400" dirty="0">
                <a:solidFill>
                  <a:prstClr val="black"/>
                </a:solidFill>
              </a:rPr>
              <a:t>62.7 Million jobs were supported by aviation</a:t>
            </a:r>
          </a:p>
          <a:p>
            <a:pPr marL="616894" lvl="1" indent="-168244" defTabSz="897102">
              <a:buFont typeface="Arial" panose="020B0604020202020204" pitchFamily="34" charset="0"/>
              <a:buChar char="•"/>
              <a:defRPr/>
            </a:pPr>
            <a:r>
              <a:rPr lang="en-US" sz="1400" dirty="0">
                <a:solidFill>
                  <a:prstClr val="black"/>
                </a:solidFill>
              </a:rPr>
              <a:t>Aviation supported 3.5 percent of GDP</a:t>
            </a:r>
          </a:p>
          <a:p>
            <a:pPr marL="616894" lvl="1" indent="-168244" defTabSz="897102">
              <a:buFont typeface="Arial" panose="020B0604020202020204" pitchFamily="34" charset="0"/>
              <a:buChar char="•"/>
              <a:defRPr/>
            </a:pPr>
            <a:r>
              <a:rPr lang="en-US" sz="1400" dirty="0">
                <a:solidFill>
                  <a:prstClr val="black"/>
                </a:solidFill>
              </a:rPr>
              <a:t>Aviation’s economic impact is $2.7 trillion</a:t>
            </a:r>
          </a:p>
          <a:p>
            <a:pPr marL="448650" lvl="1" defTabSz="897102">
              <a:defRPr/>
            </a:pPr>
            <a:endParaRPr lang="en-US" sz="1400" dirty="0">
              <a:solidFill>
                <a:prstClr val="black"/>
              </a:solidFill>
            </a:endParaRPr>
          </a:p>
          <a:p>
            <a:pPr marL="168244" indent="-168244" defTabSz="897102">
              <a:buFont typeface="Arial" panose="020B0604020202020204" pitchFamily="34" charset="0"/>
              <a:buChar char="•"/>
              <a:defRPr/>
            </a:pPr>
            <a:r>
              <a:rPr lang="en-US" sz="1400" dirty="0">
                <a:solidFill>
                  <a:prstClr val="black"/>
                </a:solidFill>
              </a:rPr>
              <a:t>[Click 1] And most recently, we’ve seen a 7.1% increase in passengers carried by airlines from 2016, to 4.1 Billion. What this increase means is that the figures I quickly mentioned before would also increase, proving that aviation’s contribution to the socio-economic welfare of the world is significant and continues to increase. </a:t>
            </a:r>
          </a:p>
          <a:p>
            <a:endParaRPr lang="en-CA" sz="1400" dirty="0"/>
          </a:p>
          <a:p>
            <a:endParaRPr lang="en-CA" sz="1400" dirty="0"/>
          </a:p>
        </p:txBody>
      </p:sp>
      <p:sp>
        <p:nvSpPr>
          <p:cNvPr id="4" name="Slide Number Placeholder 3"/>
          <p:cNvSpPr>
            <a:spLocks noGrp="1"/>
          </p:cNvSpPr>
          <p:nvPr>
            <p:ph type="sldNum" sz="quarter" idx="10"/>
          </p:nvPr>
        </p:nvSpPr>
        <p:spPr/>
        <p:txBody>
          <a:bodyPr/>
          <a:lstStyle/>
          <a:p>
            <a:fld id="{EC5A15C1-472C-4C07-8335-8E12178B81A5}" type="slidenum">
              <a:rPr lang="en-GB" smtClean="0"/>
              <a:t>3</a:t>
            </a:fld>
            <a:endParaRPr lang="en-GB"/>
          </a:p>
        </p:txBody>
      </p:sp>
    </p:spTree>
    <p:extLst>
      <p:ext uri="{BB962C8B-B14F-4D97-AF65-F5344CB8AC3E}">
        <p14:creationId xmlns:p14="http://schemas.microsoft.com/office/powerpoint/2010/main" val="1638657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have seen in the previous</a:t>
            </a:r>
            <a:r>
              <a:rPr lang="en-US" sz="1200" kern="1200" baseline="0" dirty="0">
                <a:solidFill>
                  <a:schemeClr val="tx1"/>
                </a:solidFill>
                <a:effectLst/>
                <a:latin typeface="+mn-lt"/>
                <a:ea typeface="+mn-ea"/>
                <a:cs typeface="+mn-cs"/>
              </a:rPr>
              <a:t> slides training infrastructure is inadequate to meet the demands being generated by the growth in the region. We need to focus on the core issues affecting the projected deficit of manpower. A career in aviation is not very attractive and aspirational to the new generation, the learning methodologies needs radical changes to meet new challenges and aviation training is very expensive making it out of reach for most aspirants. State incentives and support from industry to the training institutions like tax holidays, infrastructure grant, limited campus recruitment etc. inhibit the growth of this important sector in the aviation eco-system. Most industries and regulators </a:t>
            </a:r>
            <a:r>
              <a:rPr lang="en-US" sz="1200" kern="1200" baseline="0" dirty="0" err="1">
                <a:solidFill>
                  <a:schemeClr val="tx1"/>
                </a:solidFill>
                <a:effectLst/>
                <a:latin typeface="+mn-lt"/>
                <a:ea typeface="+mn-ea"/>
                <a:cs typeface="+mn-cs"/>
              </a:rPr>
              <a:t>donot</a:t>
            </a:r>
            <a:r>
              <a:rPr lang="en-US" sz="1200" kern="1200" baseline="0" dirty="0">
                <a:solidFill>
                  <a:schemeClr val="tx1"/>
                </a:solidFill>
                <a:effectLst/>
                <a:latin typeface="+mn-lt"/>
                <a:ea typeface="+mn-ea"/>
                <a:cs typeface="+mn-cs"/>
              </a:rPr>
              <a:t> have a robust long term succession planning strategy leading to seasonal imbalances in supply and demand of manpower.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865721-7101-43EE-A63C-51C20F00476B}" type="slidenum">
              <a:rPr lang="en-CA" smtClean="0"/>
              <a:t>31</a:t>
            </a:fld>
            <a:endParaRPr lang="en-CA"/>
          </a:p>
        </p:txBody>
      </p:sp>
    </p:spTree>
    <p:extLst>
      <p:ext uri="{BB962C8B-B14F-4D97-AF65-F5344CB8AC3E}">
        <p14:creationId xmlns:p14="http://schemas.microsoft.com/office/powerpoint/2010/main" val="388061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defTabSz="897102">
              <a:buFont typeface="Arial" panose="020B0604020202020204" pitchFamily="34" charset="0"/>
              <a:buChar char="•"/>
              <a:defRPr/>
            </a:pPr>
            <a:r>
              <a:rPr lang="en-US" sz="1400" dirty="0" smtClean="0"/>
              <a:t>Aviation </a:t>
            </a:r>
            <a:r>
              <a:rPr lang="en-US" sz="1400" dirty="0"/>
              <a:t>and its associated benefits are growing at an incredible pace. What’s more impressive is that growth, historically, is not at all hindered by crisis, war or economic recession, as you can see in this chart. </a:t>
            </a:r>
          </a:p>
          <a:p>
            <a:pPr marL="168244" indent="-168244" defTabSz="897102">
              <a:buFont typeface="Arial" panose="020B0604020202020204" pitchFamily="34" charset="0"/>
              <a:buChar char="•"/>
              <a:defRPr/>
            </a:pPr>
            <a:endParaRPr lang="en-US" sz="1400" dirty="0"/>
          </a:p>
          <a:p>
            <a:pPr marL="168244" indent="-168244" defTabSz="897102">
              <a:buFont typeface="Arial" panose="020B0604020202020204" pitchFamily="34" charset="0"/>
              <a:buChar char="•"/>
              <a:defRPr/>
            </a:pPr>
            <a:r>
              <a:rPr lang="en-US" sz="1400" dirty="0"/>
              <a:t>Now, while this continued and expected growth bring about tremendous opportunities for all stakeholders around the world, it also poses a unique challenge - How can we ensure that all of us can support this growth? And, how can we ensure that we can maintain the enviable safety record we currently enjoy?</a:t>
            </a:r>
          </a:p>
          <a:p>
            <a:pPr marL="168244" indent="-168244" defTabSz="897102">
              <a:buFont typeface="Arial" panose="020B0604020202020204" pitchFamily="34" charset="0"/>
              <a:buChar char="•"/>
              <a:defRPr/>
            </a:pPr>
            <a:endParaRPr lang="en-CA" sz="1400" dirty="0"/>
          </a:p>
        </p:txBody>
      </p:sp>
      <p:sp>
        <p:nvSpPr>
          <p:cNvPr id="4" name="Slide Number Placeholder 3"/>
          <p:cNvSpPr>
            <a:spLocks noGrp="1"/>
          </p:cNvSpPr>
          <p:nvPr>
            <p:ph type="sldNum" sz="quarter" idx="10"/>
          </p:nvPr>
        </p:nvSpPr>
        <p:spPr/>
        <p:txBody>
          <a:bodyPr/>
          <a:lstStyle/>
          <a:p>
            <a:fld id="{EC5A15C1-472C-4C07-8335-8E12178B81A5}" type="slidenum">
              <a:rPr lang="en-GB" smtClean="0"/>
              <a:t>4</a:t>
            </a:fld>
            <a:endParaRPr lang="en-GB"/>
          </a:p>
        </p:txBody>
      </p:sp>
    </p:spTree>
    <p:extLst>
      <p:ext uri="{BB962C8B-B14F-4D97-AF65-F5344CB8AC3E}">
        <p14:creationId xmlns:p14="http://schemas.microsoft.com/office/powerpoint/2010/main" val="206257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solidFill>
                <a:prstClr val="black"/>
              </a:solidFill>
            </a:endParaRPr>
          </a:p>
          <a:p>
            <a:pPr marL="168244" indent="-168244">
              <a:buFont typeface="Arial" panose="020B0604020202020204" pitchFamily="34" charset="0"/>
              <a:buChar char="•"/>
            </a:pPr>
            <a:r>
              <a:rPr lang="en-US" sz="1400" baseline="0" dirty="0"/>
              <a:t>So, while we face this growth, we remain optimistic, as the way ahead is littered with incredible opportunities</a:t>
            </a:r>
          </a:p>
          <a:p>
            <a:pPr marL="168244" indent="-168244">
              <a:buFont typeface="Arial" panose="020B0604020202020204" pitchFamily="34" charset="0"/>
              <a:buChar char="•"/>
            </a:pPr>
            <a:r>
              <a:rPr lang="en-US" sz="1400" baseline="0" dirty="0"/>
              <a:t>Our aspirational safety goal is to have no loss of life attributed to aviation – which again, will only get more challenging as we continue to put more fights in the air and safely on the ground. </a:t>
            </a:r>
          </a:p>
        </p:txBody>
      </p:sp>
      <p:sp>
        <p:nvSpPr>
          <p:cNvPr id="4" name="Slide Number Placeholder 3"/>
          <p:cNvSpPr>
            <a:spLocks noGrp="1"/>
          </p:cNvSpPr>
          <p:nvPr>
            <p:ph type="sldNum" sz="quarter" idx="10"/>
          </p:nvPr>
        </p:nvSpPr>
        <p:spPr/>
        <p:txBody>
          <a:bodyPr/>
          <a:lstStyle/>
          <a:p>
            <a:fld id="{56583448-1E2C-49F7-A4E8-E6F047806256}" type="slidenum">
              <a:rPr lang="en-GB" smtClean="0"/>
              <a:t>5</a:t>
            </a:fld>
            <a:endParaRPr lang="en-GB" dirty="0"/>
          </a:p>
        </p:txBody>
      </p:sp>
    </p:spTree>
    <p:extLst>
      <p:ext uri="{BB962C8B-B14F-4D97-AF65-F5344CB8AC3E}">
        <p14:creationId xmlns:p14="http://schemas.microsoft.com/office/powerpoint/2010/main" val="307053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CA" sz="1400" dirty="0" smtClean="0"/>
              <a:t>In </a:t>
            </a:r>
            <a:r>
              <a:rPr lang="en-CA" sz="1400" dirty="0"/>
              <a:t>this context, we are actually not far in reaching this</a:t>
            </a:r>
            <a:r>
              <a:rPr lang="en-CA" sz="1400" baseline="0" dirty="0"/>
              <a:t> aspirational goal, as several regions have already recorded years without a single fatality on scheduled commercial flights. </a:t>
            </a:r>
          </a:p>
          <a:p>
            <a:pPr marL="168244" indent="-168244">
              <a:buFont typeface="Arial" panose="020B0604020202020204" pitchFamily="34" charset="0"/>
              <a:buChar char="•"/>
            </a:pPr>
            <a:r>
              <a:rPr lang="en-CA" sz="1400" baseline="0" dirty="0"/>
              <a:t>For the year 2017, preliminary figures show that the African and Middle East Regions had zero fatalities/ </a:t>
            </a:r>
          </a:p>
          <a:p>
            <a:pPr marL="168244" indent="-168244">
              <a:buFont typeface="Arial" panose="020B0604020202020204" pitchFamily="34" charset="0"/>
              <a:buChar char="•"/>
            </a:pPr>
            <a:r>
              <a:rPr lang="en-CA" sz="1400" baseline="0" dirty="0"/>
              <a:t>Two fatalities were recorded in Asia Pacific and one in the Pan-American Region.</a:t>
            </a:r>
            <a:endParaRPr lang="en-CA" sz="1400" dirty="0"/>
          </a:p>
          <a:p>
            <a:endParaRPr lang="en-CA" sz="1400" dirty="0"/>
          </a:p>
        </p:txBody>
      </p:sp>
      <p:sp>
        <p:nvSpPr>
          <p:cNvPr id="4" name="Slide Number Placeholder 3"/>
          <p:cNvSpPr>
            <a:spLocks noGrp="1"/>
          </p:cNvSpPr>
          <p:nvPr>
            <p:ph type="sldNum" sz="quarter" idx="10"/>
          </p:nvPr>
        </p:nvSpPr>
        <p:spPr/>
        <p:txBody>
          <a:bodyPr/>
          <a:lstStyle/>
          <a:p>
            <a:fld id="{C1F31871-1998-487E-85D7-C1B553F9D9A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9744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baseline="0" dirty="0" smtClean="0"/>
              <a:t>This slide talks about our new </a:t>
            </a:r>
            <a:r>
              <a:rPr lang="en-US" baseline="0" dirty="0"/>
              <a:t>and emerging challenges, which continue to increase in complexity and scope. </a:t>
            </a:r>
          </a:p>
          <a:p>
            <a:pPr marL="168244" indent="-168244">
              <a:buFont typeface="Arial" panose="020B0604020202020204" pitchFamily="34" charset="0"/>
              <a:buChar char="•"/>
            </a:pPr>
            <a:r>
              <a:rPr lang="en-US" baseline="0" dirty="0"/>
              <a:t>We’re all familiar with most of these, but what I would like to hear from you is what you think would be next</a:t>
            </a:r>
          </a:p>
          <a:p>
            <a:pPr marL="168244" indent="-168244">
              <a:buFont typeface="Arial" panose="020B0604020202020204" pitchFamily="34" charset="0"/>
              <a:buChar char="•"/>
            </a:pPr>
            <a:r>
              <a:rPr lang="en-US" baseline="0" dirty="0"/>
              <a:t>Whatever challenge we have in front of us, emerging or otherwise, it is only by the involvement of ALL Stakeholders, can we resolve these challenges. </a:t>
            </a:r>
          </a:p>
        </p:txBody>
      </p:sp>
      <p:sp>
        <p:nvSpPr>
          <p:cNvPr id="4" name="Slide Number Placeholder 3"/>
          <p:cNvSpPr>
            <a:spLocks noGrp="1"/>
          </p:cNvSpPr>
          <p:nvPr>
            <p:ph type="sldNum" sz="quarter" idx="10"/>
          </p:nvPr>
        </p:nvSpPr>
        <p:spPr/>
        <p:txBody>
          <a:bodyPr/>
          <a:lstStyle/>
          <a:p>
            <a:fld id="{56583448-1E2C-49F7-A4E8-E6F047806256}"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14451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While most of you are aware of these GA issue I would like to highlight them as they are still very relevant to most of us:</a:t>
            </a:r>
          </a:p>
          <a:p>
            <a:endParaRPr lang="en-US" sz="1400" dirty="0" smtClean="0"/>
          </a:p>
          <a:p>
            <a:r>
              <a:rPr lang="en-US" sz="1400" dirty="0" smtClean="0"/>
              <a:t>The </a:t>
            </a:r>
            <a:r>
              <a:rPr lang="en-US" sz="1400" dirty="0"/>
              <a:t>principle that one-size does not fit all </a:t>
            </a:r>
            <a:r>
              <a:rPr lang="en-US" sz="1400" dirty="0" smtClean="0"/>
              <a:t>is still not internalized by many of the stakeholders including regulators for bringing about a differentiated approach to </a:t>
            </a:r>
            <a:r>
              <a:rPr lang="en-US" sz="1400" dirty="0"/>
              <a:t>regulation of </a:t>
            </a:r>
            <a:r>
              <a:rPr lang="en-US" sz="1400" dirty="0" smtClean="0"/>
              <a:t>general </a:t>
            </a:r>
            <a:r>
              <a:rPr lang="en-US" sz="1400" dirty="0"/>
              <a:t>aviation and commercial air transport operations. </a:t>
            </a:r>
            <a:endParaRPr lang="en-US" sz="1400" dirty="0" smtClean="0"/>
          </a:p>
          <a:p>
            <a:r>
              <a:rPr lang="en-US" sz="1400" dirty="0" smtClean="0"/>
              <a:t>Recognition </a:t>
            </a:r>
            <a:r>
              <a:rPr lang="en-US" sz="1400" dirty="0"/>
              <a:t>throughout the </a:t>
            </a:r>
            <a:r>
              <a:rPr lang="en-US" sz="1400" dirty="0" smtClean="0"/>
              <a:t>ICAO Annexes </a:t>
            </a:r>
            <a:r>
              <a:rPr lang="en-US" sz="1400" dirty="0"/>
              <a:t>of the separate needs and capabilities of general aviation vis-à-vis commercial air transport operations. </a:t>
            </a:r>
            <a:r>
              <a:rPr lang="en-US" sz="1400" dirty="0" smtClean="0"/>
              <a:t>Introduction of any new standards should be preceded by a</a:t>
            </a:r>
            <a:r>
              <a:rPr lang="en-US" sz="1400" baseline="0" dirty="0" smtClean="0"/>
              <a:t> comprehensive cost benefit analysis for the GA sector especially in view of the complexity of its diverse operations</a:t>
            </a:r>
          </a:p>
          <a:p>
            <a:r>
              <a:rPr lang="en-US" sz="1400" baseline="0" dirty="0" smtClean="0"/>
              <a:t>Slots at airports is a big challenge especially for multi use busy airports. GA by its very nature of operation can not have fixed schedule posing a challenge to accommodate them at these airports. Increasing Congestion of air space has led to several initiatives to streamline and optimize airspace use like RVSM. These airspace are restricted for non-RVSM capable aircraft. </a:t>
            </a:r>
          </a:p>
          <a:p>
            <a:r>
              <a:rPr lang="en-US" sz="1400" baseline="0" dirty="0" smtClean="0"/>
              <a:t>Planning of future operations, safety initiatives as well  development planning for infrastructure is hampered by lack of data and statistics on GA as compared to Commercial aviation which is readily available. To progress systematically ICAO, States and Operators need to collaborate to build a data base for this sector.</a:t>
            </a:r>
            <a:endParaRPr lang="en-US" sz="1400" dirty="0"/>
          </a:p>
        </p:txBody>
      </p:sp>
      <p:sp>
        <p:nvSpPr>
          <p:cNvPr id="4" name="Slide Number Placeholder 3"/>
          <p:cNvSpPr>
            <a:spLocks noGrp="1"/>
          </p:cNvSpPr>
          <p:nvPr>
            <p:ph type="sldNum" sz="quarter" idx="10"/>
          </p:nvPr>
        </p:nvSpPr>
        <p:spPr/>
        <p:txBody>
          <a:bodyPr/>
          <a:lstStyle/>
          <a:p>
            <a:fld id="{78EE1DE5-94E7-4B5A-9516-9D67E1A07D7B}" type="slidenum">
              <a:rPr lang="en-US" smtClean="0"/>
              <a:t>8</a:t>
            </a:fld>
            <a:endParaRPr lang="en-US"/>
          </a:p>
        </p:txBody>
      </p:sp>
    </p:spTree>
    <p:extLst>
      <p:ext uri="{BB962C8B-B14F-4D97-AF65-F5344CB8AC3E}">
        <p14:creationId xmlns:p14="http://schemas.microsoft.com/office/powerpoint/2010/main" val="263801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focus on one safety area which</a:t>
            </a:r>
            <a:r>
              <a:rPr lang="en-US" baseline="0" dirty="0" smtClean="0"/>
              <a:t> is of concern in GA and where we need to invest for improvements. </a:t>
            </a:r>
            <a:endParaRPr lang="en-US" dirty="0"/>
          </a:p>
        </p:txBody>
      </p:sp>
      <p:sp>
        <p:nvSpPr>
          <p:cNvPr id="4" name="Slide Number Placeholder 3"/>
          <p:cNvSpPr>
            <a:spLocks noGrp="1"/>
          </p:cNvSpPr>
          <p:nvPr>
            <p:ph type="sldNum" sz="quarter" idx="10"/>
          </p:nvPr>
        </p:nvSpPr>
        <p:spPr/>
        <p:txBody>
          <a:bodyPr/>
          <a:lstStyle/>
          <a:p>
            <a:fld id="{78EE1DE5-94E7-4B5A-9516-9D67E1A07D7B}" type="slidenum">
              <a:rPr lang="en-US" smtClean="0"/>
              <a:t>9</a:t>
            </a:fld>
            <a:endParaRPr lang="en-US"/>
          </a:p>
        </p:txBody>
      </p:sp>
    </p:spTree>
    <p:extLst>
      <p:ext uri="{BB962C8B-B14F-4D97-AF65-F5344CB8AC3E}">
        <p14:creationId xmlns:p14="http://schemas.microsoft.com/office/powerpoint/2010/main" val="39075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2018-03-22</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2018-03-22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2018-03-22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2018-03-22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2018-03-22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2018-03-22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2018-03-22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35388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o Footer">
    <p:spTree>
      <p:nvGrpSpPr>
        <p:cNvPr id="1" name=""/>
        <p:cNvGrpSpPr/>
        <p:nvPr/>
      </p:nvGrpSpPr>
      <p:grpSpPr>
        <a:xfrm>
          <a:off x="0" y="0"/>
          <a:ext cx="0" cy="0"/>
          <a:chOff x="0" y="0"/>
          <a:chExt cx="0" cy="0"/>
        </a:xfrm>
      </p:grpSpPr>
      <p:sp>
        <p:nvSpPr>
          <p:cNvPr id="2" name="Rectangle 1"/>
          <p:cNvSpPr/>
          <p:nvPr userDrawn="1"/>
        </p:nvSpPr>
        <p:spPr>
          <a:xfrm>
            <a:off x="0" y="4587974"/>
            <a:ext cx="9144000" cy="55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27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FB139-4492-40D4-8C3A-3129EFA63098}" type="datetimeFigureOut">
              <a:rPr lang="en-CA" smtClean="0"/>
              <a:t>2018-03-22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31EDC74-245C-487C-B8F4-02919148DCB9}" type="slidenum">
              <a:rPr lang="en-CA" smtClean="0"/>
              <a:t>‹#›</a:t>
            </a:fld>
            <a:endParaRPr lang="en-CA"/>
          </a:p>
        </p:txBody>
      </p:sp>
    </p:spTree>
    <p:extLst>
      <p:ext uri="{BB962C8B-B14F-4D97-AF65-F5344CB8AC3E}">
        <p14:creationId xmlns:p14="http://schemas.microsoft.com/office/powerpoint/2010/main" val="58446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2018-03-22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7093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2018-03-22</a:t>
            </a:fld>
            <a:endParaRPr lang="en-CA" dirty="0"/>
          </a:p>
        </p:txBody>
      </p:sp>
      <p:sp>
        <p:nvSpPr>
          <p:cNvPr id="4" name="Footer Placeholder 3"/>
          <p:cNvSpPr>
            <a:spLocks noGrp="1"/>
          </p:cNvSpPr>
          <p:nvPr>
            <p:ph type="ftr" sz="quarter" idx="11"/>
          </p:nvPr>
        </p:nvSpPr>
        <p:spPr/>
        <p:txBody>
          <a:bodyPr/>
          <a:lstStyle/>
          <a:p>
            <a:r>
              <a:rPr lang="en-US"/>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02961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2018-03-22</a:t>
            </a:fld>
            <a:endParaRPr lang="en-CA" dirty="0"/>
          </a:p>
        </p:txBody>
      </p:sp>
      <p:sp>
        <p:nvSpPr>
          <p:cNvPr id="4" name="Footer Placeholder 3"/>
          <p:cNvSpPr>
            <a:spLocks noGrp="1"/>
          </p:cNvSpPr>
          <p:nvPr>
            <p:ph type="ftr" sz="quarter" idx="11"/>
          </p:nvPr>
        </p:nvSpPr>
        <p:spPr/>
        <p:txBody>
          <a:bodyPr/>
          <a:lstStyle/>
          <a:p>
            <a:r>
              <a:rPr lang="en-US"/>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60354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2018-03-22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pPr/>
              <a:t>2018-03-22</a:t>
            </a:fld>
            <a:endParaRPr lang="en-CA" dirty="0"/>
          </a:p>
        </p:txBody>
      </p:sp>
      <p:sp>
        <p:nvSpPr>
          <p:cNvPr id="4" name="Footer Placeholder 3"/>
          <p:cNvSpPr>
            <a:spLocks noGrp="1"/>
          </p:cNvSpPr>
          <p:nvPr>
            <p:ph type="ftr" sz="quarter" idx="11"/>
          </p:nvPr>
        </p:nvSpPr>
        <p:spPr/>
        <p:txBody>
          <a:bodyPr/>
          <a:lstStyle/>
          <a:p>
            <a:r>
              <a:rPr lang="en-US"/>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1423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pPr/>
              <a:t>2018-03-22</a:t>
            </a:fld>
            <a:endParaRPr lang="en-CA" dirty="0"/>
          </a:p>
        </p:txBody>
      </p:sp>
      <p:sp>
        <p:nvSpPr>
          <p:cNvPr id="4" name="Footer Placeholder 3"/>
          <p:cNvSpPr>
            <a:spLocks noGrp="1"/>
          </p:cNvSpPr>
          <p:nvPr>
            <p:ph type="ftr" sz="quarter" idx="11"/>
          </p:nvPr>
        </p:nvSpPr>
        <p:spPr/>
        <p:txBody>
          <a:bodyPr/>
          <a:lstStyle/>
          <a:p>
            <a:r>
              <a:rPr lang="en-US"/>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18112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2018-03-22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2018-03-22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CC800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2018-03-22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 y="-1"/>
            <a:ext cx="9143990" cy="981074"/>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2018-03-22</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0" r:id="rId4"/>
    <p:sldLayoutId id="2147483660" r:id="rId5"/>
    <p:sldLayoutId id="2147483661" r:id="rId6"/>
    <p:sldLayoutId id="2147483651" r:id="rId7"/>
    <p:sldLayoutId id="2147483652" r:id="rId8"/>
    <p:sldLayoutId id="2147483653" r:id="rId9"/>
    <p:sldLayoutId id="2147483654" r:id="rId10"/>
    <p:sldLayoutId id="2147483656" r:id="rId11"/>
    <p:sldLayoutId id="2147483657" r:id="rId12"/>
    <p:sldLayoutId id="2147483658" r:id="rId13"/>
    <p:sldLayoutId id="2147483659" r:id="rId14"/>
    <p:sldLayoutId id="2147483663" r:id="rId15"/>
    <p:sldLayoutId id="2147483665" r:id="rId16"/>
    <p:sldLayoutId id="2147483666" r:id="rId17"/>
    <p:sldLayoutId id="2147483667"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CC800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portal.icao.int/space" TargetMode="Externa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portal.icao.int/space" TargetMode="Externa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icao.int/sustainability/Pages/IHLG.aspx"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48.png"/><Relationship Id="rId5" Type="http://schemas.openxmlformats.org/officeDocument/2006/relationships/diagramQuickStyle" Target="../diagrams/quickStyle3.xml"/><Relationship Id="rId10" Type="http://schemas.openxmlformats.org/officeDocument/2006/relationships/image" Target="../media/image47.png"/><Relationship Id="rId4" Type="http://schemas.openxmlformats.org/officeDocument/2006/relationships/diagramLayout" Target="../diagrams/layout3.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p:cNvSpPr>
          <p:nvPr/>
        </p:nvSpPr>
        <p:spPr bwMode="auto">
          <a:xfrm>
            <a:off x="251520" y="2571750"/>
            <a:ext cx="4103687" cy="882960"/>
          </a:xfrm>
          <a:prstGeom prst="rect">
            <a:avLst/>
          </a:prstGeom>
          <a:noFill/>
          <a:ln w="9525">
            <a:noFill/>
            <a:miter lim="800000"/>
            <a:headEnd/>
            <a:tailEnd/>
          </a:ln>
        </p:spPr>
        <p:txBody>
          <a:bodyPr/>
          <a:lstStyle/>
          <a:p>
            <a:pPr>
              <a:buFont typeface="Arial" charset="0"/>
              <a:buNone/>
            </a:pPr>
            <a:r>
              <a:rPr lang="en-US" sz="3200" dirty="0" err="1">
                <a:solidFill>
                  <a:schemeClr val="accent1"/>
                </a:solidFill>
                <a:cs typeface="Arial" charset="0"/>
              </a:rPr>
              <a:t>Arun</a:t>
            </a:r>
            <a:r>
              <a:rPr lang="en-US" sz="3200" dirty="0">
                <a:solidFill>
                  <a:schemeClr val="accent1"/>
                </a:solidFill>
                <a:cs typeface="Arial" charset="0"/>
              </a:rPr>
              <a:t> Mishra</a:t>
            </a:r>
            <a:endParaRPr lang="en-GB" sz="3200" baseline="0" dirty="0">
              <a:solidFill>
                <a:schemeClr val="accent1"/>
              </a:solidFill>
              <a:cs typeface="Arial" charset="0"/>
            </a:endParaRPr>
          </a:p>
          <a:p>
            <a:pPr>
              <a:buFont typeface="Arial" charset="0"/>
              <a:buNone/>
            </a:pPr>
            <a:r>
              <a:rPr lang="en-US" sz="1400" i="1" baseline="0" dirty="0">
                <a:solidFill>
                  <a:schemeClr val="accent1"/>
                </a:solidFill>
                <a:cs typeface="Arial" charset="0"/>
              </a:rPr>
              <a:t>Regional Director Asia Pacific</a:t>
            </a:r>
          </a:p>
        </p:txBody>
      </p:sp>
      <p:sp>
        <p:nvSpPr>
          <p:cNvPr id="5" name="Rectangle 2"/>
          <p:cNvSpPr>
            <a:spLocks noGrp="1" noChangeArrowheads="1"/>
          </p:cNvSpPr>
          <p:nvPr>
            <p:ph type="ctrTitle" idx="4294967295"/>
          </p:nvPr>
        </p:nvSpPr>
        <p:spPr>
          <a:xfrm>
            <a:off x="498636" y="1253330"/>
            <a:ext cx="6768752" cy="777950"/>
          </a:xfrm>
          <a:prstGeom prst="rect">
            <a:avLst/>
          </a:prstGeom>
        </p:spPr>
        <p:txBody>
          <a:bodyPr/>
          <a:lstStyle/>
          <a:p>
            <a:pPr algn="l" eaLnBrk="1" hangingPunct="1">
              <a:lnSpc>
                <a:spcPts val="3600"/>
              </a:lnSpc>
              <a:tabLst>
                <a:tab pos="1255713" algn="l"/>
              </a:tabLst>
              <a:defRPr/>
            </a:pPr>
            <a:r>
              <a:rPr lang="en-GB" sz="4000" spc="-20" dirty="0">
                <a:solidFill>
                  <a:schemeClr val="bg1"/>
                </a:solidFill>
              </a:rPr>
              <a:t>ICAO and General Aviation</a:t>
            </a:r>
            <a:endParaRPr lang="en-US" sz="4000" spc="-20" dirty="0">
              <a:solidFill>
                <a:schemeClr val="bg1"/>
              </a:solidFill>
            </a:endParaRPr>
          </a:p>
        </p:txBody>
      </p:sp>
      <p:sp>
        <p:nvSpPr>
          <p:cNvPr id="6" name="Rectangle 2"/>
          <p:cNvSpPr>
            <a:spLocks noGrp="1" noChangeArrowheads="1"/>
          </p:cNvSpPr>
          <p:nvPr>
            <p:ph type="ctrTitle" idx="4294967295"/>
          </p:nvPr>
        </p:nvSpPr>
        <p:spPr>
          <a:xfrm>
            <a:off x="35496" y="3795886"/>
            <a:ext cx="5748338" cy="882960"/>
          </a:xfrm>
          <a:prstGeom prst="rect">
            <a:avLst/>
          </a:prstGeom>
        </p:spPr>
        <p:txBody>
          <a:bodyPr/>
          <a:lstStyle/>
          <a:p>
            <a:pPr algn="l">
              <a:tabLst>
                <a:tab pos="1255713" algn="l"/>
              </a:tabLst>
              <a:defRPr/>
            </a:pPr>
            <a:r>
              <a:rPr lang="en-GB" sz="2400" spc="-20" dirty="0">
                <a:solidFill>
                  <a:schemeClr val="bg1">
                    <a:lumMod val="50000"/>
                  </a:schemeClr>
                </a:solidFill>
              </a:rPr>
              <a:t>IAOPA World Assembly</a:t>
            </a:r>
            <a:br>
              <a:rPr lang="en-GB" sz="2400" spc="-20" dirty="0">
                <a:solidFill>
                  <a:schemeClr val="bg1">
                    <a:lumMod val="50000"/>
                  </a:schemeClr>
                </a:solidFill>
              </a:rPr>
            </a:br>
            <a:r>
              <a:rPr lang="en-US" sz="2400" spc="-20" dirty="0">
                <a:solidFill>
                  <a:schemeClr val="bg1">
                    <a:lumMod val="50000"/>
                  </a:schemeClr>
                </a:solidFill>
              </a:rPr>
              <a:t>Queenstown, NZ</a:t>
            </a:r>
            <a:br>
              <a:rPr lang="en-US" sz="2400" spc="-20" dirty="0">
                <a:solidFill>
                  <a:schemeClr val="bg1">
                    <a:lumMod val="50000"/>
                  </a:schemeClr>
                </a:solidFill>
              </a:rPr>
            </a:br>
            <a:r>
              <a:rPr lang="en-US" sz="2400" spc="-20" dirty="0">
                <a:solidFill>
                  <a:schemeClr val="bg1">
                    <a:lumMod val="50000"/>
                  </a:schemeClr>
                </a:solidFill>
              </a:rPr>
              <a:t>25 - 29 March 2018</a:t>
            </a:r>
            <a:r>
              <a:rPr lang="en-GB" sz="2400" spc="-20" dirty="0">
                <a:solidFill>
                  <a:schemeClr val="bg1">
                    <a:lumMod val="50000"/>
                  </a:schemeClr>
                </a:solidFill>
              </a:rPr>
              <a:t/>
            </a:r>
            <a:br>
              <a:rPr lang="en-GB" sz="2400" spc="-20" dirty="0">
                <a:solidFill>
                  <a:schemeClr val="bg1">
                    <a:lumMod val="50000"/>
                  </a:schemeClr>
                </a:solidFill>
              </a:rPr>
            </a:br>
            <a:endParaRPr lang="en-US" sz="2400" spc="-20" dirty="0">
              <a:solidFill>
                <a:schemeClr val="bg1">
                  <a:lumMod val="50000"/>
                </a:schemeClr>
              </a:solidFill>
            </a:endParaRPr>
          </a:p>
        </p:txBody>
      </p:sp>
    </p:spTree>
    <p:extLst>
      <p:ext uri="{BB962C8B-B14F-4D97-AF65-F5344CB8AC3E}">
        <p14:creationId xmlns:p14="http://schemas.microsoft.com/office/powerpoint/2010/main" val="46114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8003"/>
            <a:ext cx="8229600" cy="857250"/>
          </a:xfrm>
        </p:spPr>
        <p:txBody>
          <a:bodyPr/>
          <a:lstStyle/>
          <a:p>
            <a:r>
              <a:rPr lang="en-US" dirty="0"/>
              <a:t>ICAO Top 3 Safety Priorities</a:t>
            </a:r>
            <a:endParaRPr lang="en-GB" dirty="0"/>
          </a:p>
        </p:txBody>
      </p:sp>
      <p:sp>
        <p:nvSpPr>
          <p:cNvPr id="5" name="Content Placeholder 4"/>
          <p:cNvSpPr>
            <a:spLocks noGrp="1"/>
          </p:cNvSpPr>
          <p:nvPr>
            <p:ph idx="1"/>
          </p:nvPr>
        </p:nvSpPr>
        <p:spPr/>
        <p:txBody>
          <a:bodyPr/>
          <a:lstStyle/>
          <a:p>
            <a:r>
              <a:rPr lang="en-GB"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086" y="1234283"/>
            <a:ext cx="7212013"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504" y="1059582"/>
            <a:ext cx="1331357" cy="1722932"/>
          </a:xfrm>
          <a:prstGeom prst="rect">
            <a:avLst/>
          </a:prstGeom>
          <a:noFill/>
          <a:ln>
            <a:solidFill>
              <a:srgbClr val="5A68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503" y="3104975"/>
            <a:ext cx="1331356" cy="1722932"/>
          </a:xfrm>
          <a:prstGeom prst="rect">
            <a:avLst/>
          </a:prstGeom>
          <a:noFill/>
          <a:ln>
            <a:solidFill>
              <a:srgbClr val="5A687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997434" y="3784438"/>
            <a:ext cx="4230749" cy="837557"/>
          </a:xfrm>
          <a:prstGeom prst="roundRect">
            <a:avLst/>
          </a:prstGeom>
          <a:noFill/>
          <a:ln>
            <a:solidFill>
              <a:srgbClr val="5A687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580112" y="3507854"/>
            <a:ext cx="360040" cy="360040"/>
          </a:xfrm>
          <a:prstGeom prst="downArrow">
            <a:avLst/>
          </a:prstGeom>
          <a:solidFill>
            <a:srgbClr val="FF9933"/>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14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5000"/>
                                        <p:tgtEl>
                                          <p:spTgt spid="9"/>
                                        </p:tgtEl>
                                      </p:cBhvr>
                                    </p:animEffect>
                                  </p:childTnLst>
                                </p:cTn>
                              </p:par>
                            </p:childTnLst>
                          </p:cTn>
                        </p:par>
                        <p:par>
                          <p:cTn id="8" fill="hold">
                            <p:stCondLst>
                              <p:cond delay="50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7534"/>
            <a:ext cx="8229600" cy="857250"/>
          </a:xfrm>
        </p:spPr>
        <p:txBody>
          <a:bodyPr/>
          <a:lstStyle/>
          <a:p>
            <a:r>
              <a:rPr lang="en-GB" dirty="0">
                <a:solidFill>
                  <a:schemeClr val="accent1"/>
                </a:solidFill>
              </a:rPr>
              <a:t>Loss of control in flight (LOC-I)</a:t>
            </a:r>
          </a:p>
        </p:txBody>
      </p:sp>
      <p:sp>
        <p:nvSpPr>
          <p:cNvPr id="5" name="Content Placeholder 4"/>
          <p:cNvSpPr>
            <a:spLocks noGrp="1"/>
          </p:cNvSpPr>
          <p:nvPr>
            <p:ph idx="1"/>
          </p:nvPr>
        </p:nvSpPr>
        <p:spPr>
          <a:xfrm>
            <a:off x="395536" y="1419622"/>
            <a:ext cx="8579296" cy="2886968"/>
          </a:xfrm>
        </p:spPr>
        <p:txBody>
          <a:bodyPr>
            <a:normAutofit/>
          </a:bodyPr>
          <a:lstStyle/>
          <a:p>
            <a:r>
              <a:rPr lang="en-US" sz="2400" b="1" dirty="0">
                <a:solidFill>
                  <a:schemeClr val="accent1"/>
                </a:solidFill>
              </a:rPr>
              <a:t>ICAO ADREP database is not capturing all GA accident data (MTOM &gt;= 2250 kg)</a:t>
            </a:r>
            <a:endParaRPr lang="en-GB" sz="2400" dirty="0">
              <a:solidFill>
                <a:schemeClr val="accent1"/>
              </a:solidFill>
            </a:endParaRPr>
          </a:p>
          <a:p>
            <a:r>
              <a:rPr lang="en-US" sz="2400" b="1" dirty="0">
                <a:solidFill>
                  <a:schemeClr val="accent1"/>
                </a:solidFill>
              </a:rPr>
              <a:t>LOC-I – The Main Cause of GA Fatal Accidents (EASA – 2017).</a:t>
            </a:r>
          </a:p>
          <a:p>
            <a:r>
              <a:rPr lang="en-US" sz="2400" b="1" dirty="0">
                <a:solidFill>
                  <a:schemeClr val="accent1"/>
                </a:solidFill>
              </a:rPr>
              <a:t>Most wanted list of safety improvements (NTSB – 2017): Prevent LOC-I in GA.</a:t>
            </a:r>
          </a:p>
        </p:txBody>
      </p:sp>
    </p:spTree>
    <p:extLst>
      <p:ext uri="{BB962C8B-B14F-4D97-AF65-F5344CB8AC3E}">
        <p14:creationId xmlns:p14="http://schemas.microsoft.com/office/powerpoint/2010/main" val="69559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7534"/>
            <a:ext cx="8229600" cy="857250"/>
          </a:xfrm>
        </p:spPr>
        <p:txBody>
          <a:bodyPr/>
          <a:lstStyle/>
          <a:p>
            <a:r>
              <a:rPr lang="en-GB" dirty="0">
                <a:solidFill>
                  <a:schemeClr val="accent1"/>
                </a:solidFill>
              </a:rPr>
              <a:t>Loss of control in flight (LOC-I)</a:t>
            </a:r>
          </a:p>
        </p:txBody>
      </p:sp>
      <p:sp>
        <p:nvSpPr>
          <p:cNvPr id="5" name="Content Placeholder 4"/>
          <p:cNvSpPr>
            <a:spLocks noGrp="1"/>
          </p:cNvSpPr>
          <p:nvPr>
            <p:ph idx="1"/>
          </p:nvPr>
        </p:nvSpPr>
        <p:spPr>
          <a:xfrm>
            <a:off x="395536" y="1419622"/>
            <a:ext cx="8579296" cy="2886968"/>
          </a:xfrm>
        </p:spPr>
        <p:txBody>
          <a:bodyPr>
            <a:normAutofit/>
          </a:bodyPr>
          <a:lstStyle/>
          <a:p>
            <a:r>
              <a:rPr lang="en-GB" dirty="0">
                <a:solidFill>
                  <a:schemeClr val="accent1"/>
                </a:solidFill>
              </a:rPr>
              <a:t>U.K. AAIB Annual Safety Review 2017: GA fatal accidents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048" y="1937974"/>
            <a:ext cx="57245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285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ICAO work to mitigate LOC-I</a:t>
            </a:r>
          </a:p>
        </p:txBody>
      </p:sp>
      <p:sp>
        <p:nvSpPr>
          <p:cNvPr id="5" name="Content Placeholder 4"/>
          <p:cNvSpPr>
            <a:spLocks noGrp="1"/>
          </p:cNvSpPr>
          <p:nvPr>
            <p:ph idx="1"/>
          </p:nvPr>
        </p:nvSpPr>
        <p:spPr>
          <a:xfrm>
            <a:off x="107504" y="1905677"/>
            <a:ext cx="8928992" cy="2886968"/>
          </a:xfrm>
        </p:spPr>
        <p:txBody>
          <a:bodyPr>
            <a:normAutofit fontScale="92500"/>
          </a:bodyPr>
          <a:lstStyle/>
          <a:p>
            <a:r>
              <a:rPr lang="en-GB" dirty="0">
                <a:solidFill>
                  <a:schemeClr val="accent1"/>
                </a:solidFill>
              </a:rPr>
              <a:t>Mainly addressed to commercial air transport</a:t>
            </a:r>
          </a:p>
          <a:p>
            <a:r>
              <a:rPr lang="en-GB" dirty="0">
                <a:solidFill>
                  <a:schemeClr val="accent1"/>
                </a:solidFill>
              </a:rPr>
              <a:t>Uses UPRT as a means of mitigation – mandated for MPL, type rating and airline training, recommended for CPL (Annexes 1 and 6)</a:t>
            </a:r>
          </a:p>
          <a:p>
            <a:r>
              <a:rPr lang="en-GB" dirty="0">
                <a:solidFill>
                  <a:schemeClr val="accent1"/>
                </a:solidFill>
              </a:rPr>
              <a:t>Guidance material published</a:t>
            </a:r>
          </a:p>
        </p:txBody>
      </p:sp>
    </p:spTree>
    <p:extLst>
      <p:ext uri="{BB962C8B-B14F-4D97-AF65-F5344CB8AC3E}">
        <p14:creationId xmlns:p14="http://schemas.microsoft.com/office/powerpoint/2010/main" val="111574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Existing guidance material on UPRT</a:t>
            </a:r>
          </a:p>
        </p:txBody>
      </p:sp>
      <p:sp>
        <p:nvSpPr>
          <p:cNvPr id="5" name="Content Placeholder 4"/>
          <p:cNvSpPr>
            <a:spLocks noGrp="1"/>
          </p:cNvSpPr>
          <p:nvPr>
            <p:ph idx="1"/>
          </p:nvPr>
        </p:nvSpPr>
        <p:spPr>
          <a:xfrm>
            <a:off x="179512" y="1905677"/>
            <a:ext cx="8784976" cy="2886968"/>
          </a:xfrm>
        </p:spPr>
        <p:txBody>
          <a:bodyPr/>
          <a:lstStyle/>
          <a:p>
            <a:pPr marL="0" indent="0">
              <a:buNone/>
            </a:pPr>
            <a:r>
              <a:rPr lang="en-GB" dirty="0"/>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575" y="1995683"/>
            <a:ext cx="1988417" cy="257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910" y="1995683"/>
            <a:ext cx="2003256" cy="2575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238" y="1995683"/>
            <a:ext cx="2015691"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8217" y="1995683"/>
            <a:ext cx="1985908" cy="2592000"/>
          </a:xfrm>
          <a:prstGeom prst="rect">
            <a:avLst/>
          </a:prstGeom>
          <a:noFill/>
          <a:ln w="9525">
            <a:solidFill>
              <a:schemeClr val="accent4">
                <a:lumMod val="1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1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accent1"/>
                </a:solidFill>
              </a:rPr>
              <a:t>Recent ICAO Amendments impacting GA </a:t>
            </a:r>
          </a:p>
        </p:txBody>
      </p:sp>
      <p:sp>
        <p:nvSpPr>
          <p:cNvPr id="5" name="Content Placeholder 4"/>
          <p:cNvSpPr>
            <a:spLocks noGrp="1"/>
          </p:cNvSpPr>
          <p:nvPr>
            <p:ph idx="1"/>
          </p:nvPr>
        </p:nvSpPr>
        <p:spPr>
          <a:xfrm>
            <a:off x="179512" y="2355725"/>
            <a:ext cx="8784976" cy="2436919"/>
          </a:xfrm>
        </p:spPr>
        <p:txBody>
          <a:bodyPr>
            <a:normAutofit/>
          </a:bodyPr>
          <a:lstStyle/>
          <a:p>
            <a:r>
              <a:rPr lang="en-US" sz="2400" b="1" dirty="0">
                <a:solidFill>
                  <a:schemeClr val="accent1"/>
                </a:solidFill>
              </a:rPr>
              <a:t>RUNWAY SURFACE CONDITION – GLOBAL REPORTING FORMAT</a:t>
            </a:r>
            <a:endParaRPr lang="en-US" sz="2400" dirty="0">
              <a:solidFill>
                <a:schemeClr val="accent1"/>
              </a:solidFill>
            </a:endParaRPr>
          </a:p>
          <a:p>
            <a:r>
              <a:rPr lang="en-US" sz="2400" b="1" dirty="0">
                <a:solidFill>
                  <a:schemeClr val="accent1"/>
                </a:solidFill>
              </a:rPr>
              <a:t>NEW PBN CHART NAMING AND OPERATIONAL APPROVAL</a:t>
            </a:r>
            <a:endParaRPr lang="en-US" sz="2400" dirty="0">
              <a:solidFill>
                <a:schemeClr val="accent1"/>
              </a:solidFill>
            </a:endParaRPr>
          </a:p>
          <a:p>
            <a:r>
              <a:rPr lang="en-US" sz="2400" b="1" dirty="0">
                <a:solidFill>
                  <a:schemeClr val="accent1"/>
                </a:solidFill>
              </a:rPr>
              <a:t>SAFETY MANAGEMENT, ANNEX 19</a:t>
            </a:r>
            <a:endParaRPr lang="en-US" sz="2400" dirty="0">
              <a:solidFill>
                <a:schemeClr val="accent1"/>
              </a:solidFill>
            </a:endParaRPr>
          </a:p>
          <a:p>
            <a:endParaRPr lang="en-GB" sz="2400" dirty="0"/>
          </a:p>
        </p:txBody>
      </p:sp>
    </p:spTree>
    <p:extLst>
      <p:ext uri="{BB962C8B-B14F-4D97-AF65-F5344CB8AC3E}">
        <p14:creationId xmlns:p14="http://schemas.microsoft.com/office/powerpoint/2010/main" val="246848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71550"/>
            <a:ext cx="8950052" cy="394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0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024AC-82C1-4054-8234-A35E8630E3BA}"/>
              </a:ext>
            </a:extLst>
          </p:cNvPr>
          <p:cNvSpPr>
            <a:spLocks noGrp="1"/>
          </p:cNvSpPr>
          <p:nvPr>
            <p:ph type="title"/>
          </p:nvPr>
        </p:nvSpPr>
        <p:spPr/>
        <p:txBody>
          <a:bodyPr/>
          <a:lstStyle/>
          <a:p>
            <a:r>
              <a:rPr lang="en-US" dirty="0">
                <a:solidFill>
                  <a:schemeClr val="accent1"/>
                </a:solidFill>
              </a:rPr>
              <a:t>NGAP &amp; GA</a:t>
            </a:r>
          </a:p>
        </p:txBody>
      </p:sp>
      <p:sp>
        <p:nvSpPr>
          <p:cNvPr id="3" name="Content Placeholder 2">
            <a:extLst>
              <a:ext uri="{FF2B5EF4-FFF2-40B4-BE49-F238E27FC236}">
                <a16:creationId xmlns="" xmlns:a16="http://schemas.microsoft.com/office/drawing/2014/main" id="{497890C7-A76A-4A6C-8114-B4A18232357E}"/>
              </a:ext>
            </a:extLst>
          </p:cNvPr>
          <p:cNvSpPr>
            <a:spLocks noGrp="1"/>
          </p:cNvSpPr>
          <p:nvPr>
            <p:ph idx="1"/>
          </p:nvPr>
        </p:nvSpPr>
        <p:spPr>
          <a:xfrm>
            <a:off x="457200" y="1905677"/>
            <a:ext cx="8435280" cy="2886968"/>
          </a:xfrm>
        </p:spPr>
        <p:txBody>
          <a:bodyPr>
            <a:normAutofit fontScale="92500" lnSpcReduction="10000"/>
          </a:bodyPr>
          <a:lstStyle/>
          <a:p>
            <a:r>
              <a:rPr lang="en-US" dirty="0">
                <a:solidFill>
                  <a:schemeClr val="accent1"/>
                </a:solidFill>
              </a:rPr>
              <a:t>GA faces a huge deficit of trained manpower which will increase with the projected growth</a:t>
            </a:r>
          </a:p>
          <a:p>
            <a:r>
              <a:rPr lang="en-US" dirty="0">
                <a:solidFill>
                  <a:schemeClr val="accent1"/>
                </a:solidFill>
              </a:rPr>
              <a:t>Business aviation is “hemorrhaging talent” as pilots leave the sector for airline careers.</a:t>
            </a:r>
          </a:p>
          <a:p>
            <a:r>
              <a:rPr lang="en-US" dirty="0">
                <a:solidFill>
                  <a:schemeClr val="accent1"/>
                </a:solidFill>
              </a:rPr>
              <a:t>Lack of information to young people regarding opportunities GA sector. </a:t>
            </a:r>
          </a:p>
        </p:txBody>
      </p:sp>
    </p:spTree>
    <p:extLst>
      <p:ext uri="{BB962C8B-B14F-4D97-AF65-F5344CB8AC3E}">
        <p14:creationId xmlns:p14="http://schemas.microsoft.com/office/powerpoint/2010/main" val="263627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627534"/>
            <a:ext cx="9073008" cy="857250"/>
          </a:xfrm>
        </p:spPr>
        <p:txBody>
          <a:bodyPr/>
          <a:lstStyle/>
          <a:p>
            <a:r>
              <a:rPr lang="en-GB" sz="3700" dirty="0">
                <a:solidFill>
                  <a:schemeClr val="accent1"/>
                </a:solidFill>
              </a:rPr>
              <a:t>GA vis-à-vis Regulators?</a:t>
            </a:r>
          </a:p>
        </p:txBody>
      </p:sp>
      <p:sp>
        <p:nvSpPr>
          <p:cNvPr id="5" name="Content Placeholder 4"/>
          <p:cNvSpPr>
            <a:spLocks noGrp="1"/>
          </p:cNvSpPr>
          <p:nvPr>
            <p:ph idx="1"/>
          </p:nvPr>
        </p:nvSpPr>
        <p:spPr>
          <a:xfrm>
            <a:off x="179512" y="1419622"/>
            <a:ext cx="8856984" cy="2886968"/>
          </a:xfrm>
        </p:spPr>
        <p:txBody>
          <a:bodyPr>
            <a:normAutofit/>
          </a:bodyPr>
          <a:lstStyle/>
          <a:p>
            <a:pPr marL="0" indent="0">
              <a:buNone/>
            </a:pPr>
            <a:r>
              <a:rPr lang="en-GB" sz="2400" dirty="0">
                <a:solidFill>
                  <a:schemeClr val="accent1"/>
                </a:solidFill>
              </a:rPr>
              <a:t>How can IAOPA progress GA issues </a:t>
            </a:r>
          </a:p>
          <a:p>
            <a:pPr marL="0" indent="0">
              <a:buNone/>
            </a:pPr>
            <a:r>
              <a:rPr lang="en-GB" sz="2200" dirty="0">
                <a:solidFill>
                  <a:schemeClr val="accent1"/>
                </a:solidFill>
              </a:rPr>
              <a:t>States lack resources for regulating based on risk assessment</a:t>
            </a:r>
          </a:p>
          <a:p>
            <a:pPr marL="0" indent="0">
              <a:buNone/>
            </a:pPr>
            <a:r>
              <a:rPr lang="en-GB" sz="1800" dirty="0">
                <a:solidFill>
                  <a:schemeClr val="accent1"/>
                </a:solidFill>
                <a:sym typeface="Wingdings" panose="05000000000000000000" pitchFamily="2" charset="2"/>
              </a:rPr>
              <a:t>IOPA Member associations should proactively engage with CAAs to:</a:t>
            </a:r>
          </a:p>
          <a:p>
            <a:pPr lvl="1"/>
            <a:r>
              <a:rPr lang="en-US" sz="1800" dirty="0">
                <a:solidFill>
                  <a:schemeClr val="accent1"/>
                </a:solidFill>
              </a:rPr>
              <a:t>Provide sufficient aviation infrastructure</a:t>
            </a:r>
          </a:p>
          <a:p>
            <a:pPr lvl="1"/>
            <a:r>
              <a:rPr lang="en-US" sz="1800" dirty="0">
                <a:solidFill>
                  <a:schemeClr val="accent1"/>
                </a:solidFill>
              </a:rPr>
              <a:t>Develop appropriate regulations – suited for GA</a:t>
            </a:r>
          </a:p>
          <a:p>
            <a:pPr lvl="1"/>
            <a:r>
              <a:rPr lang="en-US" sz="1800" dirty="0">
                <a:solidFill>
                  <a:schemeClr val="accent1"/>
                </a:solidFill>
              </a:rPr>
              <a:t>Support appropriate fee/tax structure and other fiscal measures</a:t>
            </a:r>
          </a:p>
          <a:p>
            <a:pPr lvl="1"/>
            <a:r>
              <a:rPr lang="en-US" sz="1800" dirty="0">
                <a:solidFill>
                  <a:schemeClr val="accent1"/>
                </a:solidFill>
              </a:rPr>
              <a:t>Collaborate on NGAP</a:t>
            </a:r>
          </a:p>
          <a:p>
            <a:pPr lvl="1"/>
            <a:endParaRPr lang="en-US" sz="1800" dirty="0"/>
          </a:p>
          <a:p>
            <a:pPr lvl="1"/>
            <a:endParaRPr lang="en-GB" sz="1800" dirty="0"/>
          </a:p>
        </p:txBody>
      </p:sp>
    </p:spTree>
    <p:extLst>
      <p:ext uri="{BB962C8B-B14F-4D97-AF65-F5344CB8AC3E}">
        <p14:creationId xmlns:p14="http://schemas.microsoft.com/office/powerpoint/2010/main" val="365761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024AC-82C1-4054-8234-A35E8630E3BA}"/>
              </a:ext>
            </a:extLst>
          </p:cNvPr>
          <p:cNvSpPr>
            <a:spLocks noGrp="1"/>
          </p:cNvSpPr>
          <p:nvPr>
            <p:ph type="title"/>
          </p:nvPr>
        </p:nvSpPr>
        <p:spPr/>
        <p:txBody>
          <a:bodyPr/>
          <a:lstStyle/>
          <a:p>
            <a:r>
              <a:rPr lang="en-US" dirty="0">
                <a:solidFill>
                  <a:schemeClr val="accent1"/>
                </a:solidFill>
              </a:rPr>
              <a:t>Way Forward</a:t>
            </a:r>
          </a:p>
        </p:txBody>
      </p:sp>
      <p:sp>
        <p:nvSpPr>
          <p:cNvPr id="3" name="Content Placeholder 2">
            <a:extLst>
              <a:ext uri="{FF2B5EF4-FFF2-40B4-BE49-F238E27FC236}">
                <a16:creationId xmlns="" xmlns:a16="http://schemas.microsoft.com/office/drawing/2014/main" id="{497890C7-A76A-4A6C-8114-B4A18232357E}"/>
              </a:ext>
            </a:extLst>
          </p:cNvPr>
          <p:cNvSpPr>
            <a:spLocks noGrp="1"/>
          </p:cNvSpPr>
          <p:nvPr>
            <p:ph idx="1"/>
          </p:nvPr>
        </p:nvSpPr>
        <p:spPr>
          <a:xfrm>
            <a:off x="457200" y="1905677"/>
            <a:ext cx="8435280" cy="2886968"/>
          </a:xfrm>
        </p:spPr>
        <p:txBody>
          <a:bodyPr>
            <a:normAutofit fontScale="92500"/>
          </a:bodyPr>
          <a:lstStyle/>
          <a:p>
            <a:r>
              <a:rPr lang="en-CA" sz="2800" dirty="0">
                <a:solidFill>
                  <a:schemeClr val="accent1"/>
                </a:solidFill>
              </a:rPr>
              <a:t>IAOPA and its Member organizations to participate in ICAO panels and expert groups:</a:t>
            </a:r>
          </a:p>
          <a:p>
            <a:r>
              <a:rPr lang="en-US" sz="2800" dirty="0">
                <a:solidFill>
                  <a:schemeClr val="accent1"/>
                </a:solidFill>
              </a:rPr>
              <a:t>Establish regular contact with the Regional Offices </a:t>
            </a:r>
          </a:p>
          <a:p>
            <a:r>
              <a:rPr lang="en-US" sz="2800" dirty="0">
                <a:solidFill>
                  <a:schemeClr val="accent1"/>
                </a:solidFill>
              </a:rPr>
              <a:t>Organize with ICAO a half day workshop for DGs of CAAs during the DGCA Conference in Fiji (Oct </a:t>
            </a:r>
            <a:r>
              <a:rPr lang="en-US" sz="2800" dirty="0" smtClean="0">
                <a:solidFill>
                  <a:schemeClr val="accent1"/>
                </a:solidFill>
              </a:rPr>
              <a:t>2018</a:t>
            </a:r>
            <a:r>
              <a:rPr lang="en-US" sz="2800" dirty="0">
                <a:solidFill>
                  <a:schemeClr val="accent1"/>
                </a:solidFill>
              </a:rPr>
              <a:t>)</a:t>
            </a:r>
          </a:p>
          <a:p>
            <a:r>
              <a:rPr lang="en-US" sz="2800" dirty="0">
                <a:solidFill>
                  <a:schemeClr val="accent1"/>
                </a:solidFill>
              </a:rPr>
              <a:t>Organize GA focused events in the region</a:t>
            </a:r>
          </a:p>
          <a:p>
            <a:endParaRPr lang="en-US" dirty="0"/>
          </a:p>
        </p:txBody>
      </p:sp>
    </p:spTree>
    <p:extLst>
      <p:ext uri="{BB962C8B-B14F-4D97-AF65-F5344CB8AC3E}">
        <p14:creationId xmlns:p14="http://schemas.microsoft.com/office/powerpoint/2010/main" val="11241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7534"/>
            <a:ext cx="8229600" cy="857250"/>
          </a:xfrm>
        </p:spPr>
        <p:txBody>
          <a:bodyPr/>
          <a:lstStyle/>
          <a:p>
            <a:r>
              <a:rPr lang="en-GB" dirty="0">
                <a:solidFill>
                  <a:schemeClr val="accent1"/>
                </a:solidFill>
              </a:rPr>
              <a:t>Plan of this presentation</a:t>
            </a:r>
          </a:p>
        </p:txBody>
      </p:sp>
      <p:sp>
        <p:nvSpPr>
          <p:cNvPr id="5" name="Content Placeholder 4"/>
          <p:cNvSpPr>
            <a:spLocks noGrp="1"/>
          </p:cNvSpPr>
          <p:nvPr>
            <p:ph idx="1"/>
          </p:nvPr>
        </p:nvSpPr>
        <p:spPr>
          <a:xfrm>
            <a:off x="251520" y="1419622"/>
            <a:ext cx="8856984" cy="2886968"/>
          </a:xfrm>
        </p:spPr>
        <p:txBody>
          <a:bodyPr>
            <a:normAutofit lnSpcReduction="10000"/>
          </a:bodyPr>
          <a:lstStyle/>
          <a:p>
            <a:r>
              <a:rPr lang="en-GB" dirty="0">
                <a:solidFill>
                  <a:schemeClr val="accent1"/>
                </a:solidFill>
              </a:rPr>
              <a:t>Overview of Global Aviation</a:t>
            </a:r>
          </a:p>
          <a:p>
            <a:r>
              <a:rPr lang="en-GB" dirty="0" smtClean="0">
                <a:solidFill>
                  <a:schemeClr val="accent1"/>
                </a:solidFill>
              </a:rPr>
              <a:t>General </a:t>
            </a:r>
            <a:r>
              <a:rPr lang="en-GB" dirty="0">
                <a:solidFill>
                  <a:schemeClr val="accent1"/>
                </a:solidFill>
              </a:rPr>
              <a:t>Aviation: </a:t>
            </a:r>
            <a:r>
              <a:rPr lang="en-GB" dirty="0" smtClean="0">
                <a:solidFill>
                  <a:schemeClr val="accent1"/>
                </a:solidFill>
              </a:rPr>
              <a:t>Challenges</a:t>
            </a:r>
          </a:p>
          <a:p>
            <a:r>
              <a:rPr lang="en-GB" dirty="0" smtClean="0">
                <a:solidFill>
                  <a:schemeClr val="accent1"/>
                </a:solidFill>
              </a:rPr>
              <a:t>Safety </a:t>
            </a:r>
            <a:r>
              <a:rPr lang="en-GB" dirty="0">
                <a:solidFill>
                  <a:schemeClr val="accent1"/>
                </a:solidFill>
              </a:rPr>
              <a:t>Issues</a:t>
            </a:r>
          </a:p>
          <a:p>
            <a:r>
              <a:rPr lang="en-GB" dirty="0">
                <a:solidFill>
                  <a:schemeClr val="accent1"/>
                </a:solidFill>
              </a:rPr>
              <a:t>Recent ICAO amendments</a:t>
            </a:r>
          </a:p>
          <a:p>
            <a:r>
              <a:rPr lang="en-GB" dirty="0">
                <a:solidFill>
                  <a:schemeClr val="accent1"/>
                </a:solidFill>
              </a:rPr>
              <a:t>Way Forward</a:t>
            </a:r>
          </a:p>
          <a:p>
            <a:endParaRPr lang="en-GB" dirty="0"/>
          </a:p>
        </p:txBody>
      </p:sp>
    </p:spTree>
    <p:extLst>
      <p:ext uri="{BB962C8B-B14F-4D97-AF65-F5344CB8AC3E}">
        <p14:creationId xmlns:p14="http://schemas.microsoft.com/office/powerpoint/2010/main" val="108805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60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
        <p:nvSpPr>
          <p:cNvPr id="97" name="Rectangle 96"/>
          <p:cNvSpPr/>
          <p:nvPr/>
        </p:nvSpPr>
        <p:spPr>
          <a:xfrm>
            <a:off x="5105400" y="85725"/>
            <a:ext cx="3905250" cy="561975"/>
          </a:xfrm>
          <a:prstGeom prst="rect">
            <a:avLst/>
          </a:prstGeom>
          <a:solidFill>
            <a:srgbClr val="FAA61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solidFill>
                <a:effectLst>
                  <a:outerShdw blurRad="38100" dist="38100" dir="2700000" algn="tl">
                    <a:srgbClr val="000000">
                      <a:alpha val="43137"/>
                    </a:srgbClr>
                  </a:outerShdw>
                </a:effectLst>
              </a:rPr>
              <a:t>PROPOSAL FOR NEXT GASP</a:t>
            </a:r>
            <a:endParaRPr lang="en-GB" sz="2200" b="1" dirty="0">
              <a:solidFill>
                <a:schemeClr val="accent1"/>
              </a:solidFill>
              <a:effectLst>
                <a:outerShdw blurRad="38100" dist="38100" dir="2700000" algn="tl">
                  <a:srgbClr val="000000">
                    <a:alpha val="43137"/>
                  </a:srgbClr>
                </a:outerShdw>
              </a:effectLst>
            </a:endParaRPr>
          </a:p>
        </p:txBody>
      </p:sp>
      <p:sp>
        <p:nvSpPr>
          <p:cNvPr id="109" name="Rectangle 10"/>
          <p:cNvSpPr>
            <a:spLocks noChangeArrowheads="1"/>
          </p:cNvSpPr>
          <p:nvPr/>
        </p:nvSpPr>
        <p:spPr bwMode="auto">
          <a:xfrm>
            <a:off x="392992" y="937052"/>
            <a:ext cx="3759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solidFill>
                  <a:schemeClr val="accent1"/>
                </a:solidFill>
                <a:effectLst>
                  <a:outerShdw blurRad="50800" dist="50800" dir="5400000" algn="ctr" rotWithShape="0">
                    <a:schemeClr val="bg1"/>
                  </a:outerShdw>
                </a:effectLst>
                <a:latin typeface="Calibri" panose="020F0502020204030204" pitchFamily="34" charset="0"/>
                <a:ea typeface="SimSun" panose="02010600030101010101" pitchFamily="2" charset="-122"/>
                <a:cs typeface="Arial" panose="020B0604020202020204" pitchFamily="34" charset="0"/>
              </a:rPr>
              <a:t>Effective Implementation</a:t>
            </a:r>
            <a:endParaRPr kumimoji="0" lang="en-CA" altLang="en-US" sz="1200" b="0" i="0" u="none" strike="noStrike" cap="none" normalizeH="0" baseline="0" dirty="0">
              <a:solidFill>
                <a:schemeClr val="accent1"/>
              </a:solidFill>
              <a:effectLst/>
              <a:latin typeface="Arial" panose="020B0604020202020204" pitchFamily="34" charset="0"/>
            </a:endParaRPr>
          </a:p>
        </p:txBody>
      </p:sp>
      <p:sp>
        <p:nvSpPr>
          <p:cNvPr id="110" name="Rectangle 109"/>
          <p:cNvSpPr/>
          <p:nvPr/>
        </p:nvSpPr>
        <p:spPr>
          <a:xfrm>
            <a:off x="5028923" y="937052"/>
            <a:ext cx="3734874" cy="338554"/>
          </a:xfrm>
          <a:prstGeom prst="rect">
            <a:avLst/>
          </a:prstGeom>
        </p:spPr>
        <p:txBody>
          <a:bodyPr wrap="square">
            <a:spAutoFit/>
          </a:bodyPr>
          <a:lstStyle/>
          <a:p>
            <a:pPr lvl="0" algn="ctr" eaLnBrk="0" fontAlgn="base" hangingPunct="0">
              <a:spcBef>
                <a:spcPct val="0"/>
              </a:spcBef>
              <a:spcAft>
                <a:spcPct val="0"/>
              </a:spcAft>
            </a:pPr>
            <a:r>
              <a:rPr lang="en-GB" altLang="en-US" sz="1600" b="1" dirty="0">
                <a:solidFill>
                  <a:schemeClr val="accent1"/>
                </a:solidFill>
                <a:effectLst>
                  <a:outerShdw blurRad="50800" dist="50800" dir="5400000" algn="ctr" rotWithShape="0">
                    <a:schemeClr val="bg1"/>
                  </a:outerShdw>
                </a:effectLst>
                <a:latin typeface="Calibri" panose="020F0502020204030204" pitchFamily="34" charset="0"/>
                <a:ea typeface="SimSun" panose="02010600030101010101" pitchFamily="2" charset="-122"/>
                <a:cs typeface="Arial" panose="020B0604020202020204" pitchFamily="34" charset="0"/>
              </a:rPr>
              <a:t>Operational Risks</a:t>
            </a:r>
            <a:endParaRPr lang="en-CA" altLang="en-US" sz="1600" dirty="0">
              <a:solidFill>
                <a:schemeClr val="accent1"/>
              </a:solidFill>
              <a:effectLst>
                <a:outerShdw blurRad="50800" dist="50800" dir="5400000" algn="ctr" rotWithShape="0">
                  <a:schemeClr val="bg1"/>
                </a:outerShdw>
              </a:effectLst>
            </a:endParaRPr>
          </a:p>
        </p:txBody>
      </p:sp>
      <p:grpSp>
        <p:nvGrpSpPr>
          <p:cNvPr id="79" name="Group 78"/>
          <p:cNvGrpSpPr/>
          <p:nvPr/>
        </p:nvGrpSpPr>
        <p:grpSpPr>
          <a:xfrm>
            <a:off x="402319" y="2500442"/>
            <a:ext cx="8361480" cy="2120113"/>
            <a:chOff x="402319" y="2002934"/>
            <a:chExt cx="11454114" cy="3066372"/>
          </a:xfrm>
        </p:grpSpPr>
        <p:sp>
          <p:nvSpPr>
            <p:cNvPr id="80" name="TextBox 79"/>
            <p:cNvSpPr txBox="1"/>
            <p:nvPr/>
          </p:nvSpPr>
          <p:spPr>
            <a:xfrm>
              <a:off x="402319" y="2002935"/>
              <a:ext cx="965200" cy="3066371"/>
            </a:xfrm>
            <a:prstGeom prst="rect">
              <a:avLst/>
            </a:prstGeom>
          </p:spPr>
          <p:style>
            <a:lnRef idx="1">
              <a:schemeClr val="accent4"/>
            </a:lnRef>
            <a:fillRef idx="2">
              <a:schemeClr val="accent4"/>
            </a:fillRef>
            <a:effectRef idx="1">
              <a:schemeClr val="accent4"/>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States that need support in areas with safety margins below zero, to use a RSOO mechanism or another </a:t>
              </a:r>
              <a:r>
                <a:rPr lang="en-US" sz="800" dirty="0"/>
                <a:t>State’s ICAO-recognized functions </a:t>
              </a:r>
            </a:p>
          </p:txBody>
        </p:sp>
        <p:sp>
          <p:nvSpPr>
            <p:cNvPr id="92" name="TextBox 91"/>
            <p:cNvSpPr txBox="1"/>
            <p:nvPr/>
          </p:nvSpPr>
          <p:spPr>
            <a:xfrm>
              <a:off x="1451211" y="2002934"/>
              <a:ext cx="965200" cy="3066371"/>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rIns="36000" rtlCol="0" anchor="t" anchorCtr="1">
              <a:noAutofit/>
              <a:sp3d contourW="12700">
                <a:contourClr>
                  <a:schemeClr val="accent5"/>
                </a:contourClr>
              </a:sp3d>
            </a:bodyPr>
            <a:lstStyle/>
            <a:p>
              <a:pPr algn="ctr"/>
              <a:r>
                <a:rPr lang="en-US" sz="700" b="1" dirty="0">
                  <a:solidFill>
                    <a:schemeClr val="accent1"/>
                  </a:solidFill>
                </a:rPr>
                <a:t>All States to improve their score for the effective implementation (EI) of the critical elements (CEs) of the State’s safety oversight system as follows:</a:t>
              </a:r>
              <a:br>
                <a:rPr lang="en-US" sz="700" b="1" dirty="0">
                  <a:solidFill>
                    <a:schemeClr val="accent1"/>
                  </a:solidFill>
                </a:rPr>
              </a:br>
              <a:endParaRPr lang="en-US" sz="700" b="1" dirty="0">
                <a:solidFill>
                  <a:schemeClr val="accent1"/>
                </a:solidFill>
              </a:endParaRPr>
            </a:p>
            <a:p>
              <a:pPr algn="ctr"/>
              <a:r>
                <a:rPr lang="en-US" sz="700" dirty="0">
                  <a:solidFill>
                    <a:schemeClr val="accent1"/>
                  </a:solidFill>
                </a:rPr>
                <a:t>By 2022 – 75%</a:t>
              </a:r>
            </a:p>
            <a:p>
              <a:pPr algn="ctr"/>
              <a:r>
                <a:rPr lang="en-US" sz="700" dirty="0"/>
                <a:t>By 2026 – 85%</a:t>
              </a:r>
            </a:p>
            <a:p>
              <a:pPr algn="ctr"/>
              <a:r>
                <a:rPr lang="en-US" sz="700" dirty="0"/>
                <a:t>By 2030 – 95% </a:t>
              </a:r>
            </a:p>
          </p:txBody>
        </p:sp>
        <p:sp>
          <p:nvSpPr>
            <p:cNvPr id="98" name="TextBox 97"/>
            <p:cNvSpPr txBox="1"/>
            <p:nvPr/>
          </p:nvSpPr>
          <p:spPr>
            <a:xfrm>
              <a:off x="5646779" y="2002934"/>
              <a:ext cx="965200" cy="306637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States to implement the air navigation and airport core </a:t>
              </a:r>
              <a:r>
                <a:rPr lang="en-US" sz="700" b="1" dirty="0">
                  <a:solidFill>
                    <a:schemeClr val="accent1"/>
                  </a:solidFill>
                </a:rPr>
                <a:t>infrastructure</a:t>
              </a:r>
              <a:r>
                <a:rPr lang="en-US" sz="800" b="1" dirty="0">
                  <a:solidFill>
                    <a:schemeClr val="accent1"/>
                  </a:solidFill>
                </a:rPr>
                <a:t> </a:t>
              </a:r>
            </a:p>
            <a:p>
              <a:pPr algn="ctr"/>
              <a:endParaRPr lang="en-US" sz="800" b="1" dirty="0">
                <a:solidFill>
                  <a:schemeClr val="accent1"/>
                </a:solidFill>
              </a:endParaRPr>
            </a:p>
            <a:p>
              <a:pPr algn="ctr"/>
              <a:endParaRPr lang="en-US" sz="800" b="1" dirty="0">
                <a:solidFill>
                  <a:schemeClr val="accent1"/>
                </a:solidFill>
              </a:endParaRPr>
            </a:p>
          </p:txBody>
        </p:sp>
        <p:sp>
          <p:nvSpPr>
            <p:cNvPr id="99" name="TextBox 98"/>
            <p:cNvSpPr txBox="1"/>
            <p:nvPr/>
          </p:nvSpPr>
          <p:spPr>
            <a:xfrm>
              <a:off x="2500103" y="2002935"/>
              <a:ext cx="965200" cy="3066371"/>
            </a:xfrm>
            <a:prstGeom prst="rect">
              <a:avLst/>
            </a:prstGeom>
          </p:spPr>
          <p:style>
            <a:lnRef idx="1">
              <a:schemeClr val="accent4"/>
            </a:lnRef>
            <a:fillRef idx="2">
              <a:schemeClr val="accent4"/>
            </a:fillRef>
            <a:effectRef idx="1">
              <a:schemeClr val="accent4"/>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States to reach a positive safety margin, in all categories</a:t>
              </a:r>
              <a:endParaRPr lang="en-CA" sz="800" b="1" dirty="0">
                <a:solidFill>
                  <a:schemeClr val="accent1"/>
                </a:solidFill>
              </a:endParaRPr>
            </a:p>
          </p:txBody>
        </p:sp>
        <p:sp>
          <p:nvSpPr>
            <p:cNvPr id="100" name="TextBox 99"/>
            <p:cNvSpPr txBox="1"/>
            <p:nvPr/>
          </p:nvSpPr>
          <p:spPr>
            <a:xfrm>
              <a:off x="4597887" y="2002935"/>
              <a:ext cx="965200" cy="3066371"/>
            </a:xfrm>
            <a:prstGeom prst="rect">
              <a:avLst/>
            </a:prstGeom>
          </p:spPr>
          <p:style>
            <a:lnRef idx="1">
              <a:schemeClr val="accent4"/>
            </a:lnRef>
            <a:fillRef idx="2">
              <a:schemeClr val="accent4"/>
            </a:fillRef>
            <a:effectRef idx="1">
              <a:schemeClr val="accent4"/>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States to implement an Effective SSP, as appropriate to their aviation system complexity</a:t>
              </a:r>
            </a:p>
            <a:p>
              <a:pPr algn="ctr"/>
              <a:endParaRPr lang="en-US" sz="800" b="1" dirty="0">
                <a:solidFill>
                  <a:schemeClr val="accent1"/>
                </a:solidFill>
              </a:endParaRPr>
            </a:p>
          </p:txBody>
        </p:sp>
        <p:sp>
          <p:nvSpPr>
            <p:cNvPr id="101" name="TextBox 100"/>
            <p:cNvSpPr txBox="1"/>
            <p:nvPr/>
          </p:nvSpPr>
          <p:spPr>
            <a:xfrm>
              <a:off x="6695671" y="2002934"/>
              <a:ext cx="965200" cy="3066371"/>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Maintain a decreasing trend of global accident rate</a:t>
              </a:r>
            </a:p>
          </p:txBody>
        </p:sp>
        <p:sp>
          <p:nvSpPr>
            <p:cNvPr id="102" name="TextBox 101"/>
            <p:cNvSpPr txBox="1"/>
            <p:nvPr/>
          </p:nvSpPr>
          <p:spPr>
            <a:xfrm>
              <a:off x="7744563" y="2002935"/>
              <a:ext cx="965200" cy="3066371"/>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Increase the number of service providers participating in the </a:t>
              </a:r>
              <a:r>
                <a:rPr lang="en-US" sz="600" b="1" dirty="0">
                  <a:solidFill>
                    <a:schemeClr val="accent1"/>
                  </a:solidFill>
                </a:rPr>
                <a:t>corresponding, </a:t>
              </a:r>
              <a:r>
                <a:rPr lang="en-US" sz="800" b="1" dirty="0">
                  <a:solidFill>
                    <a:schemeClr val="accent1"/>
                  </a:solidFill>
                </a:rPr>
                <a:t>ICAO-recognized industry assessmen</a:t>
              </a:r>
              <a:r>
                <a:rPr lang="en-US" sz="800" dirty="0"/>
                <a:t>t programmes </a:t>
              </a:r>
            </a:p>
          </p:txBody>
        </p:sp>
        <p:sp>
          <p:nvSpPr>
            <p:cNvPr id="103" name="TextBox 102"/>
            <p:cNvSpPr txBox="1"/>
            <p:nvPr/>
          </p:nvSpPr>
          <p:spPr>
            <a:xfrm>
              <a:off x="8793455" y="2002934"/>
              <a:ext cx="965200" cy="3066371"/>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service providers to use globally harmonized SPIs, as part of their safety </a:t>
              </a:r>
              <a:r>
                <a:rPr lang="en-US" sz="700" b="1" dirty="0">
                  <a:solidFill>
                    <a:schemeClr val="accent1"/>
                  </a:solidFill>
                </a:rPr>
                <a:t>management </a:t>
              </a:r>
              <a:r>
                <a:rPr lang="en-US" sz="800" b="1" dirty="0">
                  <a:solidFill>
                    <a:schemeClr val="accent1"/>
                  </a:solidFill>
                </a:rPr>
                <a:t>systems (SMS)</a:t>
              </a:r>
            </a:p>
          </p:txBody>
        </p:sp>
        <p:sp>
          <p:nvSpPr>
            <p:cNvPr id="104" name="TextBox 103"/>
            <p:cNvSpPr txBox="1"/>
            <p:nvPr/>
          </p:nvSpPr>
          <p:spPr>
            <a:xfrm>
              <a:off x="9842347" y="2002934"/>
              <a:ext cx="965200" cy="3066371"/>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72000" rtlCol="0" anchor="t" anchorCtr="1">
              <a:noAutofit/>
              <a:sp3d contourW="12700">
                <a:contourClr>
                  <a:schemeClr val="accent5"/>
                </a:contourClr>
              </a:sp3d>
            </a:bodyPr>
            <a:lstStyle/>
            <a:p>
              <a:pPr algn="ctr"/>
              <a:r>
                <a:rPr lang="en-US" sz="700" b="1" dirty="0">
                  <a:solidFill>
                    <a:schemeClr val="accent1"/>
                  </a:solidFill>
                </a:rPr>
                <a:t>All States to contribute information on safety risks, including SSP safety performance indicators (SPIs), to their respective Regional Aviation Safety </a:t>
              </a:r>
              <a:r>
                <a:rPr lang="en-US" sz="700" dirty="0"/>
                <a:t>Groups (RASGs)</a:t>
              </a:r>
            </a:p>
          </p:txBody>
        </p:sp>
        <p:sp>
          <p:nvSpPr>
            <p:cNvPr id="105" name="TextBox 104"/>
            <p:cNvSpPr txBox="1"/>
            <p:nvPr/>
          </p:nvSpPr>
          <p:spPr>
            <a:xfrm>
              <a:off x="10891233" y="2002935"/>
              <a:ext cx="965200" cy="3066371"/>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States with a positive safety margin, and an Effective SSP, to actively engage in RASGs’ </a:t>
              </a:r>
              <a:r>
                <a:rPr lang="en-US" sz="800" dirty="0"/>
                <a:t>safety risk management activities </a:t>
              </a:r>
            </a:p>
          </p:txBody>
        </p:sp>
        <p:sp>
          <p:nvSpPr>
            <p:cNvPr id="106" name="TextBox 105"/>
            <p:cNvSpPr txBox="1"/>
            <p:nvPr/>
          </p:nvSpPr>
          <p:spPr>
            <a:xfrm>
              <a:off x="3548995" y="2002934"/>
              <a:ext cx="965200" cy="3066371"/>
            </a:xfrm>
            <a:prstGeom prst="rect">
              <a:avLst/>
            </a:prstGeom>
          </p:spPr>
          <p:style>
            <a:lnRef idx="1">
              <a:schemeClr val="accent4"/>
            </a:lnRef>
            <a:fillRef idx="2">
              <a:schemeClr val="accent4"/>
            </a:fillRef>
            <a:effectRef idx="1">
              <a:schemeClr val="accent4"/>
            </a:effectRef>
            <a:fontRef idx="minor">
              <a:schemeClr val="dk1"/>
            </a:fontRef>
          </p:style>
          <p:txBody>
            <a:bodyPr wrap="square" lIns="72000" rIns="72000" rtlCol="0" anchor="t" anchorCtr="1">
              <a:noAutofit/>
              <a:sp3d contourW="12700">
                <a:contourClr>
                  <a:schemeClr val="accent5"/>
                </a:contourClr>
              </a:sp3d>
            </a:bodyPr>
            <a:lstStyle/>
            <a:p>
              <a:pPr algn="ctr"/>
              <a:r>
                <a:rPr lang="en-US" sz="800" b="1" dirty="0">
                  <a:solidFill>
                    <a:schemeClr val="accent1"/>
                  </a:solidFill>
                </a:rPr>
                <a:t>All States to implement the foundation of a State Safety Programme (SSP)</a:t>
              </a:r>
            </a:p>
            <a:p>
              <a:pPr algn="ctr"/>
              <a:endParaRPr lang="en-US" sz="800" dirty="0">
                <a:solidFill>
                  <a:schemeClr val="accent1"/>
                </a:solidFill>
              </a:endParaRPr>
            </a:p>
          </p:txBody>
        </p:sp>
      </p:grpSp>
      <p:grpSp>
        <p:nvGrpSpPr>
          <p:cNvPr id="159" name="Group 158"/>
          <p:cNvGrpSpPr/>
          <p:nvPr/>
        </p:nvGrpSpPr>
        <p:grpSpPr>
          <a:xfrm>
            <a:off x="402319" y="4686670"/>
            <a:ext cx="8361478" cy="333760"/>
            <a:chOff x="402319" y="4686670"/>
            <a:chExt cx="8361478" cy="333760"/>
          </a:xfrm>
        </p:grpSpPr>
        <p:grpSp>
          <p:nvGrpSpPr>
            <p:cNvPr id="160" name="Group 159"/>
            <p:cNvGrpSpPr/>
            <p:nvPr/>
          </p:nvGrpSpPr>
          <p:grpSpPr>
            <a:xfrm>
              <a:off x="402319" y="4686670"/>
              <a:ext cx="8361478" cy="333760"/>
              <a:chOff x="402319" y="5143364"/>
              <a:chExt cx="11454112" cy="457206"/>
            </a:xfrm>
          </p:grpSpPr>
          <p:sp>
            <p:nvSpPr>
              <p:cNvPr id="162" name="TextBox 161"/>
              <p:cNvSpPr txBox="1"/>
              <p:nvPr/>
            </p:nvSpPr>
            <p:spPr>
              <a:xfrm>
                <a:off x="402319" y="5143368"/>
                <a:ext cx="965200" cy="4572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2020</a:t>
                </a:r>
              </a:p>
            </p:txBody>
          </p:sp>
          <p:sp>
            <p:nvSpPr>
              <p:cNvPr id="163" name="TextBox 162"/>
              <p:cNvSpPr txBox="1"/>
              <p:nvPr/>
            </p:nvSpPr>
            <p:spPr>
              <a:xfrm>
                <a:off x="1451210" y="5143368"/>
                <a:ext cx="965200" cy="4572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sp>
            <p:nvSpPr>
              <p:cNvPr id="164" name="TextBox 163"/>
              <p:cNvSpPr txBox="1"/>
              <p:nvPr/>
            </p:nvSpPr>
            <p:spPr>
              <a:xfrm>
                <a:off x="4597882" y="5143368"/>
                <a:ext cx="965200" cy="4572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2025</a:t>
                </a:r>
              </a:p>
            </p:txBody>
          </p:sp>
          <p:sp>
            <p:nvSpPr>
              <p:cNvPr id="165" name="TextBox 164"/>
              <p:cNvSpPr txBox="1"/>
              <p:nvPr/>
            </p:nvSpPr>
            <p:spPr>
              <a:xfrm>
                <a:off x="2500100" y="5143369"/>
                <a:ext cx="965200" cy="4572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sp>
            <p:nvSpPr>
              <p:cNvPr id="166" name="TextBox 165"/>
              <p:cNvSpPr txBox="1"/>
              <p:nvPr/>
            </p:nvSpPr>
            <p:spPr>
              <a:xfrm>
                <a:off x="3548991" y="5143368"/>
                <a:ext cx="965200" cy="4572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sp>
            <p:nvSpPr>
              <p:cNvPr id="167" name="TextBox 166"/>
              <p:cNvSpPr txBox="1"/>
              <p:nvPr/>
            </p:nvSpPr>
            <p:spPr>
              <a:xfrm>
                <a:off x="6695663" y="5143367"/>
                <a:ext cx="965200" cy="45720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1100" b="1" dirty="0">
                    <a:solidFill>
                      <a:sysClr val="windowText" lastClr="000000"/>
                    </a:solidFill>
                  </a:rPr>
                  <a:t>Yearly</a:t>
                </a:r>
                <a:endParaRPr lang="en-US" sz="1400" i="1" dirty="0">
                  <a:solidFill>
                    <a:sysClr val="windowText" lastClr="000000"/>
                  </a:solidFill>
                </a:endParaRPr>
              </a:p>
            </p:txBody>
          </p:sp>
          <p:sp>
            <p:nvSpPr>
              <p:cNvPr id="168" name="TextBox 167"/>
              <p:cNvSpPr txBox="1"/>
              <p:nvPr/>
            </p:nvSpPr>
            <p:spPr>
              <a:xfrm>
                <a:off x="7744554" y="5143365"/>
                <a:ext cx="965200" cy="45720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2020</a:t>
                </a:r>
              </a:p>
            </p:txBody>
          </p:sp>
          <p:sp>
            <p:nvSpPr>
              <p:cNvPr id="169" name="TextBox 168"/>
              <p:cNvSpPr txBox="1"/>
              <p:nvPr/>
            </p:nvSpPr>
            <p:spPr>
              <a:xfrm>
                <a:off x="8793444" y="5143365"/>
                <a:ext cx="965200" cy="45720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sp>
            <p:nvSpPr>
              <p:cNvPr id="170" name="TextBox 169"/>
              <p:cNvSpPr txBox="1"/>
              <p:nvPr/>
            </p:nvSpPr>
            <p:spPr>
              <a:xfrm>
                <a:off x="9842335" y="5143365"/>
                <a:ext cx="965200" cy="45720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sp>
            <p:nvSpPr>
              <p:cNvPr id="171" name="TextBox 170"/>
              <p:cNvSpPr txBox="1"/>
              <p:nvPr/>
            </p:nvSpPr>
            <p:spPr>
              <a:xfrm>
                <a:off x="10891231" y="5143364"/>
                <a:ext cx="965200" cy="45720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ysClr val="windowText" lastClr="000000"/>
                    </a:solidFill>
                  </a:rPr>
                  <a:t>2022</a:t>
                </a:r>
              </a:p>
            </p:txBody>
          </p:sp>
        </p:grpSp>
        <p:sp>
          <p:nvSpPr>
            <p:cNvPr id="161" name="TextBox 160"/>
            <p:cNvSpPr txBox="1"/>
            <p:nvPr/>
          </p:nvSpPr>
          <p:spPr>
            <a:xfrm>
              <a:off x="4230759" y="4686670"/>
              <a:ext cx="704594" cy="33375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chorCtr="1">
              <a:noAutofit/>
              <a:sp3d contourW="12700">
                <a:contourClr>
                  <a:schemeClr val="accent5"/>
                </a:contourClr>
              </a:sp3d>
            </a:bodyPr>
            <a:lstStyle/>
            <a:p>
              <a:pPr algn="ctr"/>
              <a:r>
                <a:rPr lang="en-US" sz="1600" dirty="0">
                  <a:solidFill>
                    <a:schemeClr val="bg1"/>
                  </a:solidFill>
                </a:rPr>
                <a:t>2022</a:t>
              </a:r>
            </a:p>
          </p:txBody>
        </p:sp>
      </p:grpSp>
      <p:grpSp>
        <p:nvGrpSpPr>
          <p:cNvPr id="135" name="Group 134"/>
          <p:cNvGrpSpPr/>
          <p:nvPr/>
        </p:nvGrpSpPr>
        <p:grpSpPr>
          <a:xfrm>
            <a:off x="402319" y="3723878"/>
            <a:ext cx="8361480" cy="896677"/>
            <a:chOff x="402319" y="3723878"/>
            <a:chExt cx="8361480" cy="896677"/>
          </a:xfrm>
        </p:grpSpPr>
        <p:grpSp>
          <p:nvGrpSpPr>
            <p:cNvPr id="136" name="Group 135"/>
            <p:cNvGrpSpPr/>
            <p:nvPr/>
          </p:nvGrpSpPr>
          <p:grpSpPr>
            <a:xfrm>
              <a:off x="402319" y="3723878"/>
              <a:ext cx="8361480" cy="896677"/>
              <a:chOff x="402319" y="661930"/>
              <a:chExt cx="11454114" cy="1228328"/>
            </a:xfrm>
          </p:grpSpPr>
          <p:sp>
            <p:nvSpPr>
              <p:cNvPr id="139" name="TextBox 138"/>
              <p:cNvSpPr txBox="1"/>
              <p:nvPr/>
            </p:nvSpPr>
            <p:spPr>
              <a:xfrm>
                <a:off x="402319" y="1048430"/>
                <a:ext cx="965200" cy="841828"/>
              </a:xfrm>
              <a:prstGeom prst="rect">
                <a:avLst/>
              </a:prstGeom>
            </p:spPr>
            <p:style>
              <a:lnRef idx="0">
                <a:schemeClr val="accent4"/>
              </a:lnRef>
              <a:fillRef idx="3">
                <a:schemeClr val="accent4"/>
              </a:fillRef>
              <a:effectRef idx="3">
                <a:schemeClr val="accent4"/>
              </a:effectRef>
              <a:fontRef idx="minor">
                <a:schemeClr val="lt1"/>
              </a:fontRef>
            </p:style>
            <p:txBody>
              <a:bodyPr wrap="square" lIns="36000" rIns="36000" rtlCol="0" anchor="ctr" anchorCtr="1">
                <a:noAutofit/>
                <a:sp3d contourW="12700">
                  <a:contourClr>
                    <a:schemeClr val="accent5"/>
                  </a:contourClr>
                </a:sp3d>
              </a:bodyPr>
              <a:lstStyle/>
              <a:p>
                <a:pPr algn="ctr"/>
                <a:r>
                  <a:rPr lang="en-US" sz="800" dirty="0">
                    <a:solidFill>
                      <a:sysClr val="windowText" lastClr="000000"/>
                    </a:solidFill>
                  </a:rPr>
                  <a:t>ICAO </a:t>
                </a:r>
                <a:r>
                  <a:rPr lang="en-US" sz="1000" b="1" dirty="0">
                    <a:solidFill>
                      <a:sysClr val="windowText" lastClr="000000"/>
                    </a:solidFill>
                  </a:rPr>
                  <a:t>Recognized</a:t>
                </a:r>
                <a:r>
                  <a:rPr lang="en-US" sz="1000" dirty="0">
                    <a:solidFill>
                      <a:sysClr val="windowText" lastClr="000000"/>
                    </a:solidFill>
                  </a:rPr>
                  <a:t> </a:t>
                </a:r>
                <a:r>
                  <a:rPr lang="en-US" sz="800" dirty="0">
                    <a:solidFill>
                      <a:sysClr val="windowText" lastClr="000000"/>
                    </a:solidFill>
                  </a:rPr>
                  <a:t>functions</a:t>
                </a:r>
                <a:endParaRPr lang="en-US" sz="600" dirty="0">
                  <a:solidFill>
                    <a:sysClr val="windowText" lastClr="000000"/>
                  </a:solidFill>
                </a:endParaRPr>
              </a:p>
            </p:txBody>
          </p:sp>
          <p:sp>
            <p:nvSpPr>
              <p:cNvPr id="140" name="TextBox 139"/>
              <p:cNvSpPr txBox="1"/>
              <p:nvPr/>
            </p:nvSpPr>
            <p:spPr>
              <a:xfrm>
                <a:off x="402319"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4.1</a:t>
                </a:r>
              </a:p>
            </p:txBody>
          </p:sp>
          <p:sp>
            <p:nvSpPr>
              <p:cNvPr id="141" name="TextBox 140"/>
              <p:cNvSpPr txBox="1"/>
              <p:nvPr/>
            </p:nvSpPr>
            <p:spPr>
              <a:xfrm>
                <a:off x="1451211" y="1048430"/>
                <a:ext cx="965200" cy="8418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600" dirty="0">
                    <a:solidFill>
                      <a:sysClr val="windowText" lastClr="000000"/>
                    </a:solidFill>
                  </a:rPr>
                  <a:t>Implement </a:t>
                </a:r>
                <a:r>
                  <a:rPr lang="en-US" sz="900" b="1" dirty="0">
                    <a:solidFill>
                      <a:sysClr val="windowText" lastClr="000000"/>
                    </a:solidFill>
                  </a:rPr>
                  <a:t>Safety Oversight</a:t>
                </a:r>
              </a:p>
            </p:txBody>
          </p:sp>
          <p:sp>
            <p:nvSpPr>
              <p:cNvPr id="142" name="TextBox 141"/>
              <p:cNvSpPr txBox="1"/>
              <p:nvPr/>
            </p:nvSpPr>
            <p:spPr>
              <a:xfrm>
                <a:off x="1451211"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2.1</a:t>
                </a:r>
              </a:p>
            </p:txBody>
          </p:sp>
          <p:sp>
            <p:nvSpPr>
              <p:cNvPr id="143" name="TextBox 142"/>
              <p:cNvSpPr txBox="1"/>
              <p:nvPr/>
            </p:nvSpPr>
            <p:spPr>
              <a:xfrm>
                <a:off x="4597887" y="1048430"/>
                <a:ext cx="965200" cy="8418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800" dirty="0">
                    <a:solidFill>
                      <a:sysClr val="windowText" lastClr="000000"/>
                    </a:solidFill>
                  </a:rPr>
                  <a:t>Effective </a:t>
                </a:r>
                <a:r>
                  <a:rPr lang="en-US" sz="1200" b="1" dirty="0">
                    <a:solidFill>
                      <a:sysClr val="windowText" lastClr="000000"/>
                    </a:solidFill>
                  </a:rPr>
                  <a:t>SSP</a:t>
                </a:r>
              </a:p>
            </p:txBody>
          </p:sp>
          <p:sp>
            <p:nvSpPr>
              <p:cNvPr id="144" name="TextBox 143"/>
              <p:cNvSpPr txBox="1"/>
              <p:nvPr/>
            </p:nvSpPr>
            <p:spPr>
              <a:xfrm>
                <a:off x="4597887"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3.2</a:t>
                </a:r>
              </a:p>
            </p:txBody>
          </p:sp>
          <p:sp>
            <p:nvSpPr>
              <p:cNvPr id="145" name="TextBox 144"/>
              <p:cNvSpPr txBox="1"/>
              <p:nvPr/>
            </p:nvSpPr>
            <p:spPr>
              <a:xfrm>
                <a:off x="2500103" y="1048430"/>
                <a:ext cx="965200" cy="8418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600" dirty="0">
                    <a:solidFill>
                      <a:sysClr val="windowText" lastClr="000000"/>
                    </a:solidFill>
                  </a:rPr>
                  <a:t>Positive</a:t>
                </a:r>
              </a:p>
              <a:p>
                <a:pPr algn="ctr"/>
                <a:r>
                  <a:rPr lang="en-US" sz="1000" b="1" dirty="0">
                    <a:solidFill>
                      <a:sysClr val="windowText" lastClr="000000"/>
                    </a:solidFill>
                  </a:rPr>
                  <a:t>Safety Margin </a:t>
                </a:r>
                <a:endParaRPr lang="en-US" sz="1000" dirty="0">
                  <a:solidFill>
                    <a:sysClr val="windowText" lastClr="000000"/>
                  </a:solidFill>
                </a:endParaRPr>
              </a:p>
            </p:txBody>
          </p:sp>
          <p:sp>
            <p:nvSpPr>
              <p:cNvPr id="146" name="TextBox 145"/>
              <p:cNvSpPr txBox="1"/>
              <p:nvPr/>
            </p:nvSpPr>
            <p:spPr>
              <a:xfrm>
                <a:off x="2500103"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2.2</a:t>
                </a:r>
              </a:p>
            </p:txBody>
          </p:sp>
          <p:sp>
            <p:nvSpPr>
              <p:cNvPr id="147" name="TextBox 146"/>
              <p:cNvSpPr txBox="1"/>
              <p:nvPr/>
            </p:nvSpPr>
            <p:spPr>
              <a:xfrm>
                <a:off x="3548995" y="1048430"/>
                <a:ext cx="965200" cy="8418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1">
                <a:noAutofit/>
                <a:sp3d contourW="12700">
                  <a:contourClr>
                    <a:schemeClr val="accent5"/>
                  </a:contourClr>
                </a:sp3d>
              </a:bodyPr>
              <a:lstStyle/>
              <a:p>
                <a:pPr algn="ctr"/>
                <a:r>
                  <a:rPr lang="en-US" sz="800" dirty="0">
                    <a:solidFill>
                      <a:sysClr val="windowText" lastClr="000000"/>
                    </a:solidFill>
                  </a:rPr>
                  <a:t>Sustainable </a:t>
                </a:r>
                <a:r>
                  <a:rPr lang="en-US" sz="1200" b="1" dirty="0">
                    <a:solidFill>
                      <a:sysClr val="windowText" lastClr="000000"/>
                    </a:solidFill>
                  </a:rPr>
                  <a:t>SSP</a:t>
                </a:r>
              </a:p>
            </p:txBody>
          </p:sp>
          <p:sp>
            <p:nvSpPr>
              <p:cNvPr id="148" name="TextBox 147"/>
              <p:cNvSpPr txBox="1"/>
              <p:nvPr/>
            </p:nvSpPr>
            <p:spPr>
              <a:xfrm>
                <a:off x="3548995"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3.1</a:t>
                </a:r>
              </a:p>
            </p:txBody>
          </p:sp>
          <p:sp>
            <p:nvSpPr>
              <p:cNvPr id="149" name="TextBox 148"/>
              <p:cNvSpPr txBox="1"/>
              <p:nvPr/>
            </p:nvSpPr>
            <p:spPr>
              <a:xfrm>
                <a:off x="6695671" y="1048430"/>
                <a:ext cx="965200" cy="8418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800" dirty="0">
                    <a:solidFill>
                      <a:sysClr val="windowText" lastClr="000000"/>
                    </a:solidFill>
                  </a:rPr>
                  <a:t>Reduced </a:t>
                </a:r>
                <a:r>
                  <a:rPr lang="en-US" sz="1000" b="1" dirty="0">
                    <a:solidFill>
                      <a:sysClr val="windowText" lastClr="000000"/>
                    </a:solidFill>
                  </a:rPr>
                  <a:t>Accident</a:t>
                </a:r>
                <a:r>
                  <a:rPr lang="en-US" sz="1000" dirty="0">
                    <a:solidFill>
                      <a:sysClr val="windowText" lastClr="000000"/>
                    </a:solidFill>
                  </a:rPr>
                  <a:t> </a:t>
                </a:r>
                <a:r>
                  <a:rPr lang="en-US" sz="1000" b="1" dirty="0">
                    <a:solidFill>
                      <a:sysClr val="windowText" lastClr="000000"/>
                    </a:solidFill>
                  </a:rPr>
                  <a:t>rate</a:t>
                </a:r>
                <a:endParaRPr lang="en-US" sz="800" b="1" dirty="0">
                  <a:solidFill>
                    <a:sysClr val="windowText" lastClr="000000"/>
                  </a:solidFill>
                </a:endParaRPr>
              </a:p>
            </p:txBody>
          </p:sp>
          <p:sp>
            <p:nvSpPr>
              <p:cNvPr id="150" name="TextBox 149"/>
              <p:cNvSpPr txBox="1"/>
              <p:nvPr/>
            </p:nvSpPr>
            <p:spPr>
              <a:xfrm>
                <a:off x="6695671"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1.1</a:t>
                </a:r>
              </a:p>
            </p:txBody>
          </p:sp>
          <p:sp>
            <p:nvSpPr>
              <p:cNvPr id="151" name="TextBox 150"/>
              <p:cNvSpPr txBox="1"/>
              <p:nvPr/>
            </p:nvSpPr>
            <p:spPr>
              <a:xfrm>
                <a:off x="7744563" y="1048430"/>
                <a:ext cx="965200" cy="841828"/>
              </a:xfrm>
              <a:prstGeom prst="rect">
                <a:avLst/>
              </a:prstGeom>
            </p:spPr>
            <p:style>
              <a:lnRef idx="0">
                <a:schemeClr val="accent6"/>
              </a:lnRef>
              <a:fillRef idx="3">
                <a:schemeClr val="accent6"/>
              </a:fillRef>
              <a:effectRef idx="3">
                <a:schemeClr val="accent6"/>
              </a:effectRef>
              <a:fontRef idx="minor">
                <a:schemeClr val="lt1"/>
              </a:fontRef>
            </p:style>
            <p:txBody>
              <a:bodyPr wrap="square" lIns="36000" rIns="36000" rtlCol="0" anchor="ctr" anchorCtr="1">
                <a:noAutofit/>
                <a:sp3d contourW="12700">
                  <a:contourClr>
                    <a:schemeClr val="accent5"/>
                  </a:contourClr>
                </a:sp3d>
              </a:bodyPr>
              <a:lstStyle/>
              <a:p>
                <a:pPr algn="ctr"/>
                <a:r>
                  <a:rPr lang="en-US" sz="1000" b="1" dirty="0">
                    <a:solidFill>
                      <a:sysClr val="windowText" lastClr="000000"/>
                    </a:solidFill>
                  </a:rPr>
                  <a:t>INDUSTRY</a:t>
                </a:r>
              </a:p>
              <a:p>
                <a:pPr algn="ctr"/>
                <a:r>
                  <a:rPr lang="en-US" sz="700" dirty="0">
                    <a:solidFill>
                      <a:sysClr val="windowText" lastClr="000000"/>
                    </a:solidFill>
                  </a:rPr>
                  <a:t>assessment programmes</a:t>
                </a:r>
                <a:endParaRPr lang="en-US" sz="900" dirty="0">
                  <a:solidFill>
                    <a:sysClr val="windowText" lastClr="000000"/>
                  </a:solidFill>
                </a:endParaRPr>
              </a:p>
            </p:txBody>
          </p:sp>
          <p:sp>
            <p:nvSpPr>
              <p:cNvPr id="152" name="TextBox 151"/>
              <p:cNvSpPr txBox="1"/>
              <p:nvPr/>
            </p:nvSpPr>
            <p:spPr>
              <a:xfrm>
                <a:off x="7744563"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5.1</a:t>
                </a:r>
              </a:p>
            </p:txBody>
          </p:sp>
          <p:sp>
            <p:nvSpPr>
              <p:cNvPr id="153" name="TextBox 152"/>
              <p:cNvSpPr txBox="1"/>
              <p:nvPr/>
            </p:nvSpPr>
            <p:spPr>
              <a:xfrm>
                <a:off x="8793455" y="1048430"/>
                <a:ext cx="965200" cy="8418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800" dirty="0">
                    <a:solidFill>
                      <a:sysClr val="windowText" lastClr="000000"/>
                    </a:solidFill>
                  </a:rPr>
                  <a:t>Harmonized KPIs in</a:t>
                </a:r>
              </a:p>
              <a:p>
                <a:pPr algn="ctr"/>
                <a:r>
                  <a:rPr lang="en-US" sz="1200" b="1" dirty="0">
                    <a:solidFill>
                      <a:sysClr val="windowText" lastClr="000000"/>
                    </a:solidFill>
                  </a:rPr>
                  <a:t>SMS</a:t>
                </a:r>
                <a:endParaRPr lang="en-US" sz="1100" b="1" dirty="0">
                  <a:solidFill>
                    <a:sysClr val="windowText" lastClr="000000"/>
                  </a:solidFill>
                </a:endParaRPr>
              </a:p>
            </p:txBody>
          </p:sp>
          <p:sp>
            <p:nvSpPr>
              <p:cNvPr id="154" name="TextBox 153"/>
              <p:cNvSpPr txBox="1"/>
              <p:nvPr/>
            </p:nvSpPr>
            <p:spPr>
              <a:xfrm>
                <a:off x="8793455"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5.2</a:t>
                </a:r>
              </a:p>
            </p:txBody>
          </p:sp>
          <p:sp>
            <p:nvSpPr>
              <p:cNvPr id="155" name="TextBox 154"/>
              <p:cNvSpPr txBox="1"/>
              <p:nvPr/>
            </p:nvSpPr>
            <p:spPr>
              <a:xfrm>
                <a:off x="9842347" y="1048430"/>
                <a:ext cx="965200" cy="8418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1">
                <a:noAutofit/>
                <a:sp3d contourW="12700">
                  <a:contourClr>
                    <a:schemeClr val="accent5"/>
                  </a:contourClr>
                </a:sp3d>
              </a:bodyPr>
              <a:lstStyle/>
              <a:p>
                <a:pPr algn="ctr"/>
                <a:r>
                  <a:rPr lang="en-US" sz="600" dirty="0">
                    <a:solidFill>
                      <a:sysClr val="windowText" lastClr="000000"/>
                    </a:solidFill>
                  </a:rPr>
                  <a:t>Safety risk information to </a:t>
                </a:r>
                <a:r>
                  <a:rPr lang="en-US" sz="1400" b="1" dirty="0">
                    <a:solidFill>
                      <a:sysClr val="windowText" lastClr="000000"/>
                    </a:solidFill>
                  </a:rPr>
                  <a:t>RASG </a:t>
                </a:r>
                <a:endParaRPr lang="en-US" sz="1200" b="1" dirty="0">
                  <a:solidFill>
                    <a:sysClr val="windowText" lastClr="000000"/>
                  </a:solidFill>
                </a:endParaRPr>
              </a:p>
            </p:txBody>
          </p:sp>
          <p:sp>
            <p:nvSpPr>
              <p:cNvPr id="156" name="TextBox 155"/>
              <p:cNvSpPr txBox="1"/>
              <p:nvPr/>
            </p:nvSpPr>
            <p:spPr>
              <a:xfrm>
                <a:off x="9842347"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4.2</a:t>
                </a:r>
              </a:p>
            </p:txBody>
          </p:sp>
          <p:sp>
            <p:nvSpPr>
              <p:cNvPr id="157" name="TextBox 156"/>
              <p:cNvSpPr txBox="1"/>
              <p:nvPr/>
            </p:nvSpPr>
            <p:spPr>
              <a:xfrm>
                <a:off x="10891233" y="1048430"/>
                <a:ext cx="965200" cy="841828"/>
              </a:xfrm>
              <a:prstGeom prst="rect">
                <a:avLst/>
              </a:prstGeom>
            </p:spPr>
            <p:style>
              <a:lnRef idx="0">
                <a:schemeClr val="accent6"/>
              </a:lnRef>
              <a:fillRef idx="3">
                <a:schemeClr val="accent6"/>
              </a:fillRef>
              <a:effectRef idx="3">
                <a:schemeClr val="accent6"/>
              </a:effectRef>
              <a:fontRef idx="minor">
                <a:schemeClr val="lt1"/>
              </a:fontRef>
            </p:style>
            <p:txBody>
              <a:bodyPr wrap="square" lIns="36000" rIns="36000" rtlCol="0" anchor="ctr" anchorCtr="1">
                <a:noAutofit/>
                <a:sp3d contourW="12700">
                  <a:contourClr>
                    <a:schemeClr val="accent5"/>
                  </a:contourClr>
                </a:sp3d>
              </a:bodyPr>
              <a:lstStyle/>
              <a:p>
                <a:pPr algn="ctr"/>
                <a:r>
                  <a:rPr lang="en-US" sz="1200" b="1" dirty="0">
                    <a:solidFill>
                      <a:sysClr val="windowText" lastClr="000000"/>
                    </a:solidFill>
                  </a:rPr>
                  <a:t>RASG</a:t>
                </a:r>
                <a:endParaRPr lang="en-US" sz="1600" b="1" dirty="0">
                  <a:solidFill>
                    <a:sysClr val="windowText" lastClr="000000"/>
                  </a:solidFill>
                </a:endParaRPr>
              </a:p>
              <a:p>
                <a:pPr algn="ctr"/>
                <a:r>
                  <a:rPr lang="en-US" sz="700" dirty="0">
                    <a:solidFill>
                      <a:sysClr val="windowText" lastClr="000000"/>
                    </a:solidFill>
                  </a:rPr>
                  <a:t>Risk mgmt. activities</a:t>
                </a:r>
                <a:endParaRPr lang="en-US" sz="900" dirty="0">
                  <a:solidFill>
                    <a:sysClr val="windowText" lastClr="000000"/>
                  </a:solidFill>
                </a:endParaRPr>
              </a:p>
            </p:txBody>
          </p:sp>
          <p:sp>
            <p:nvSpPr>
              <p:cNvPr id="158" name="TextBox 157"/>
              <p:cNvSpPr txBox="1"/>
              <p:nvPr/>
            </p:nvSpPr>
            <p:spPr>
              <a:xfrm>
                <a:off x="10891233" y="661930"/>
                <a:ext cx="965200" cy="324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4.3</a:t>
                </a:r>
              </a:p>
            </p:txBody>
          </p:sp>
        </p:grpSp>
        <p:sp>
          <p:nvSpPr>
            <p:cNvPr id="137" name="TextBox 136"/>
            <p:cNvSpPr txBox="1"/>
            <p:nvPr/>
          </p:nvSpPr>
          <p:spPr>
            <a:xfrm>
              <a:off x="4230764" y="4006022"/>
              <a:ext cx="704594" cy="61453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chorCtr="1">
              <a:noAutofit/>
              <a:sp3d contourW="12700">
                <a:contourClr>
                  <a:schemeClr val="accent5"/>
                </a:contourClr>
              </a:sp3d>
            </a:bodyPr>
            <a:lstStyle/>
            <a:p>
              <a:pPr algn="ctr"/>
              <a:r>
                <a:rPr lang="en-US" sz="600" dirty="0">
                  <a:solidFill>
                    <a:schemeClr val="bg1"/>
                  </a:solidFill>
                </a:rPr>
                <a:t>Appropriate</a:t>
              </a:r>
            </a:p>
            <a:p>
              <a:pPr algn="ctr"/>
              <a:r>
                <a:rPr lang="en-US" sz="900" b="1" dirty="0">
                  <a:solidFill>
                    <a:schemeClr val="bg1"/>
                  </a:solidFill>
                </a:rPr>
                <a:t>Infra-structure</a:t>
              </a:r>
            </a:p>
          </p:txBody>
        </p:sp>
        <p:sp>
          <p:nvSpPr>
            <p:cNvPr id="138" name="TextBox 137"/>
            <p:cNvSpPr txBox="1"/>
            <p:nvPr/>
          </p:nvSpPr>
          <p:spPr>
            <a:xfrm>
              <a:off x="4230764" y="3723878"/>
              <a:ext cx="704594" cy="23651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1">
              <a:noAutofit/>
              <a:sp3d contourW="12700">
                <a:contourClr>
                  <a:schemeClr val="accent5"/>
                </a:contourClr>
              </a:sp3d>
            </a:bodyPr>
            <a:lstStyle/>
            <a:p>
              <a:pPr algn="ctr"/>
              <a:r>
                <a:rPr lang="en-US" sz="800" b="1" cap="all" dirty="0">
                  <a:solidFill>
                    <a:schemeClr val="bg1"/>
                  </a:solidFill>
                </a:rPr>
                <a:t>TARGET 6.1</a:t>
              </a:r>
            </a:p>
          </p:txBody>
        </p:sp>
      </p:grpSp>
      <p:sp>
        <p:nvSpPr>
          <p:cNvPr id="172" name="Rectangle 10"/>
          <p:cNvSpPr>
            <a:spLocks noChangeArrowheads="1"/>
          </p:cNvSpPr>
          <p:nvPr/>
        </p:nvSpPr>
        <p:spPr bwMode="auto">
          <a:xfrm>
            <a:off x="4219702" y="937051"/>
            <a:ext cx="7045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dirty="0">
                <a:solidFill>
                  <a:schemeClr val="accent1"/>
                </a:solidFill>
                <a:effectLst>
                  <a:outerShdw blurRad="50800" dist="50800" dir="5400000" algn="ctr" rotWithShape="0">
                    <a:schemeClr val="bg1"/>
                  </a:outerShdw>
                </a:effectLst>
                <a:latin typeface="Calibri" panose="020F0502020204030204" pitchFamily="34" charset="0"/>
                <a:ea typeface="SimSun" panose="02010600030101010101" pitchFamily="2" charset="-122"/>
                <a:cs typeface="Arial" panose="020B0604020202020204" pitchFamily="34" charset="0"/>
              </a:rPr>
              <a:t>BBBs</a:t>
            </a:r>
            <a:endParaRPr kumimoji="0" lang="en-CA" altLang="en-US" sz="1200" b="0" i="0" u="none" strike="noStrike" cap="none" normalizeH="0" baseline="0" dirty="0">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5338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22" presetClass="entr" presetSubtype="4"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2000"/>
                                        <p:tgtEl>
                                          <p:spTgt spid="79"/>
                                        </p:tgtEl>
                                      </p:cBhvr>
                                    </p:animEffect>
                                  </p:childTnLst>
                                </p:cTn>
                              </p:par>
                              <p:par>
                                <p:cTn id="11" presetID="64" presetClass="path" presetSubtype="0" accel="50000" decel="50000" fill="hold" nodeType="withEffect">
                                  <p:stCondLst>
                                    <p:cond delay="0"/>
                                  </p:stCondLst>
                                  <p:childTnLst>
                                    <p:animMotion origin="layout" path="M 4.72222E-6 -1.11111E-6 L 4.72222E-6 -0.43704 " pathEditMode="relative" rAng="0" ptsTypes="AA">
                                      <p:cBhvr>
                                        <p:cTn id="12" dur="2000" fill="hold"/>
                                        <p:tgtEl>
                                          <p:spTgt spid="135"/>
                                        </p:tgtEl>
                                        <p:attrNameLst>
                                          <p:attrName>ppt_x</p:attrName>
                                          <p:attrName>ppt_y</p:attrName>
                                        </p:attrNameLst>
                                      </p:cBhvr>
                                      <p:rCtr x="0" y="-2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49" y="0"/>
            <a:ext cx="6410325" cy="720080"/>
          </a:xfrm>
        </p:spPr>
        <p:txBody>
          <a:bodyPr/>
          <a:lstStyle/>
          <a:p>
            <a:r>
              <a:rPr lang="en-US" b="1" dirty="0"/>
              <a:t>APAC at a Glance</a:t>
            </a:r>
          </a:p>
        </p:txBody>
      </p:sp>
      <p:sp>
        <p:nvSpPr>
          <p:cNvPr id="4" name="Content Placeholder 2"/>
          <p:cNvSpPr txBox="1">
            <a:spLocks/>
          </p:cNvSpPr>
          <p:nvPr/>
        </p:nvSpPr>
        <p:spPr>
          <a:xfrm>
            <a:off x="3438525" y="1495424"/>
            <a:ext cx="2552700" cy="3380583"/>
          </a:xfrm>
          <a:prstGeom prst="rect">
            <a:avLst/>
          </a:prstGeom>
        </p:spPr>
        <p:txBody>
          <a:bodyPr vert="horz" lIns="91426" tIns="45713" rIns="91426" bIns="45713" rtlCol="0">
            <a:normAutofit/>
          </a:bodyPr>
          <a:lstStyle>
            <a:lvl1pPr marL="342839" indent="-342839" algn="l" defTabSz="914243" rtl="0" eaLnBrk="1" latinLnBrk="0" hangingPunct="1">
              <a:spcBef>
                <a:spcPct val="20000"/>
              </a:spcBef>
              <a:buFont typeface="Arial" pitchFamily="34" charset="0"/>
              <a:buChar char="•"/>
              <a:defRPr sz="2800" kern="1200">
                <a:solidFill>
                  <a:srgbClr val="0054A4"/>
                </a:solidFill>
                <a:latin typeface="+mj-lt"/>
                <a:ea typeface="+mn-ea"/>
                <a:cs typeface="Arial" pitchFamily="34" charset="0"/>
              </a:defRPr>
            </a:lvl1pPr>
            <a:lvl2pPr marL="742823" indent="-285701" algn="l" defTabSz="914243" rtl="0" eaLnBrk="1" latinLnBrk="0" hangingPunct="1">
              <a:spcBef>
                <a:spcPct val="20000"/>
              </a:spcBef>
              <a:buFont typeface="Arial" pitchFamily="34" charset="0"/>
              <a:buChar char="–"/>
              <a:defRPr sz="2400" kern="1200">
                <a:solidFill>
                  <a:srgbClr val="279DD9"/>
                </a:solidFill>
                <a:latin typeface="+mj-lt"/>
                <a:ea typeface="+mn-ea"/>
                <a:cs typeface="Arial" pitchFamily="34" charset="0"/>
              </a:defRPr>
            </a:lvl2pPr>
            <a:lvl3pPr marL="1142801" indent="-228558" algn="l" defTabSz="914243"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3pPr>
            <a:lvl4pPr marL="1599920" indent="-228558" algn="l" defTabSz="914243" rtl="0" eaLnBrk="1" latinLnBrk="0" hangingPunct="1">
              <a:spcBef>
                <a:spcPct val="20000"/>
              </a:spcBef>
              <a:buFont typeface="Arial" pitchFamily="34" charset="0"/>
              <a:buChar char="–"/>
              <a:defRPr sz="1800" kern="1200">
                <a:solidFill>
                  <a:srgbClr val="5A6870"/>
                </a:solidFill>
                <a:latin typeface="+mj-lt"/>
                <a:ea typeface="+mn-ea"/>
                <a:cs typeface="Arial" pitchFamily="34" charset="0"/>
              </a:defRPr>
            </a:lvl4pPr>
            <a:lvl5pPr marL="2057042" indent="-228558" algn="l" defTabSz="914243" rtl="0" eaLnBrk="1" latinLnBrk="0" hangingPunct="1">
              <a:spcBef>
                <a:spcPct val="20000"/>
              </a:spcBef>
              <a:buFont typeface="Arial" pitchFamily="34" charset="0"/>
              <a:buChar char="»"/>
              <a:defRPr sz="1800" kern="1200">
                <a:solidFill>
                  <a:srgbClr val="5A6870"/>
                </a:solidFill>
                <a:latin typeface="+mj-lt"/>
                <a:ea typeface="+mn-ea"/>
                <a:cs typeface="Arial" pitchFamily="34" charset="0"/>
              </a:defRPr>
            </a:lvl5pPr>
            <a:lvl6pPr marL="2514159" indent="-228558" algn="l" defTabSz="9142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002060"/>
              </a:solidFill>
            </a:endParaRPr>
          </a:p>
          <a:p>
            <a:endParaRPr lang="en-US" dirty="0"/>
          </a:p>
        </p:txBody>
      </p:sp>
      <p:graphicFrame>
        <p:nvGraphicFramePr>
          <p:cNvPr id="7" name="Diagram 6"/>
          <p:cNvGraphicFramePr/>
          <p:nvPr>
            <p:extLst>
              <p:ext uri="{D42A27DB-BD31-4B8C-83A1-F6EECF244321}">
                <p14:modId xmlns:p14="http://schemas.microsoft.com/office/powerpoint/2010/main" val="3379702382"/>
              </p:ext>
            </p:extLst>
          </p:nvPr>
        </p:nvGraphicFramePr>
        <p:xfrm>
          <a:off x="361950" y="911225"/>
          <a:ext cx="8458200" cy="3964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001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12" y="1027929"/>
            <a:ext cx="6120680" cy="3857369"/>
            <a:chOff x="179512" y="1027929"/>
            <a:chExt cx="6120680" cy="385736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27929"/>
              <a:ext cx="5976664" cy="348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4515966"/>
              <a:ext cx="6120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A1038E"/>
                  </a:solidFill>
                  <a:effectLst/>
                  <a:uLnTx/>
                  <a:uFillTx/>
                  <a:latin typeface="Calibri"/>
                  <a:ea typeface="+mn-ea"/>
                  <a:cs typeface="+mn-cs"/>
                </a:rPr>
                <a:t>Geographical centre of gravity of departing/arriving passengers</a:t>
              </a:r>
              <a:endParaRPr kumimoji="0" lang="en-GB" b="0" i="0" u="none" strike="noStrike" kern="1200" cap="none" spc="0" normalizeH="0" baseline="0" noProof="0" dirty="0">
                <a:ln>
                  <a:noFill/>
                </a:ln>
                <a:solidFill>
                  <a:srgbClr val="A1038E"/>
                </a:solidFill>
                <a:effectLst/>
                <a:uLnTx/>
                <a:uFillTx/>
                <a:latin typeface="Calibri"/>
                <a:ea typeface="+mn-ea"/>
                <a:cs typeface="+mn-cs"/>
              </a:endParaRPr>
            </a:p>
          </p:txBody>
        </p:sp>
      </p:grpSp>
      <p:sp>
        <p:nvSpPr>
          <p:cNvPr id="7" name="TextBox 6"/>
          <p:cNvSpPr txBox="1"/>
          <p:nvPr/>
        </p:nvSpPr>
        <p:spPr>
          <a:xfrm>
            <a:off x="0" y="4883150"/>
            <a:ext cx="47880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sng" strike="noStrike" kern="1200" cap="none" spc="0" normalizeH="0" baseline="0" noProof="0" dirty="0">
                <a:ln>
                  <a:noFill/>
                </a:ln>
                <a:solidFill>
                  <a:prstClr val="white"/>
                </a:solidFill>
                <a:effectLst/>
                <a:uLnTx/>
                <a:uFillTx/>
                <a:latin typeface="Calibri"/>
                <a:ea typeface="+mn-ea"/>
                <a:cs typeface="+mn-cs"/>
              </a:rPr>
              <a:t>Source</a:t>
            </a:r>
            <a:r>
              <a:rPr kumimoji="0" lang="en-GB" sz="1050" b="0" i="1" u="none" strike="noStrike" kern="1200" cap="none" spc="0" normalizeH="0" baseline="0" noProof="0" dirty="0">
                <a:ln>
                  <a:noFill/>
                </a:ln>
                <a:solidFill>
                  <a:prstClr val="white"/>
                </a:solidFill>
                <a:effectLst/>
                <a:uLnTx/>
                <a:uFillTx/>
                <a:latin typeface="Calibri"/>
                <a:ea typeface="+mn-ea"/>
                <a:cs typeface="+mn-cs"/>
              </a:rPr>
              <a:t>: ICAO</a:t>
            </a:r>
          </a:p>
        </p:txBody>
      </p:sp>
      <p:sp>
        <p:nvSpPr>
          <p:cNvPr id="8" name="Right Arrow 7"/>
          <p:cNvSpPr/>
          <p:nvPr/>
        </p:nvSpPr>
        <p:spPr>
          <a:xfrm>
            <a:off x="2951820" y="2343150"/>
            <a:ext cx="1315380" cy="117645"/>
          </a:xfrm>
          <a:prstGeom prst="rightArrow">
            <a:avLst/>
          </a:prstGeom>
          <a:solidFill>
            <a:srgbClr val="A1038E"/>
          </a:solidFill>
          <a:ln>
            <a:solidFill>
              <a:srgbClr val="A10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6588224" y="2067693"/>
            <a:ext cx="239927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79DD9"/>
                </a:solidFill>
                <a:effectLst/>
                <a:uLnTx/>
                <a:uFillTx/>
                <a:latin typeface="Calibri"/>
                <a:ea typeface="+mn-ea"/>
                <a:cs typeface="+mn-cs"/>
              </a:rPr>
              <a:t>The centre of gravity </a:t>
            </a:r>
            <a:r>
              <a:rPr kumimoji="0" lang="en-US" sz="1200" b="0" i="0" u="none" strike="noStrike" kern="1200" cap="none" spc="0" normalizeH="0" baseline="0" noProof="0" dirty="0">
                <a:ln>
                  <a:noFill/>
                </a:ln>
                <a:solidFill>
                  <a:srgbClr val="279DD9"/>
                </a:solidFill>
                <a:effectLst/>
                <a:uLnTx/>
                <a:uFillTx/>
                <a:latin typeface="Calibri"/>
                <a:ea typeface="+mn-ea"/>
                <a:cs typeface="+mn-cs"/>
              </a:rPr>
              <a:t>has been steadily moving from </a:t>
            </a:r>
            <a:r>
              <a:rPr kumimoji="0" lang="en-US" sz="1200" b="0" i="0" u="none" strike="noStrike" kern="1200" cap="none" spc="0" normalizeH="0" baseline="0" noProof="0" dirty="0">
                <a:ln>
                  <a:noFill/>
                </a:ln>
                <a:solidFill>
                  <a:srgbClr val="C40075"/>
                </a:solidFill>
                <a:effectLst/>
                <a:uLnTx/>
                <a:uFillTx/>
                <a:latin typeface="Calibri"/>
                <a:ea typeface="+mn-ea"/>
                <a:cs typeface="+mn-cs"/>
              </a:rPr>
              <a:t>the middle of North Atlantic</a:t>
            </a:r>
            <a:r>
              <a:rPr kumimoji="0" lang="en-US" sz="1200" b="0" i="0" u="none" strike="noStrike" kern="1200" cap="none" spc="0" normalizeH="0" baseline="0" noProof="0" dirty="0">
                <a:ln>
                  <a:noFill/>
                </a:ln>
                <a:solidFill>
                  <a:srgbClr val="279DD9"/>
                </a:solidFill>
                <a:effectLst/>
                <a:uLnTx/>
                <a:uFillTx/>
                <a:latin typeface="Calibri"/>
                <a:ea typeface="+mn-ea"/>
                <a:cs typeface="+mn-cs"/>
              </a:rPr>
              <a:t> to </a:t>
            </a:r>
            <a:r>
              <a:rPr kumimoji="0" lang="en-US" sz="1200" b="0" i="0" u="none" strike="noStrike" kern="1200" cap="none" spc="0" normalizeH="0" baseline="0" noProof="0" dirty="0">
                <a:ln>
                  <a:noFill/>
                </a:ln>
                <a:solidFill>
                  <a:srgbClr val="C40075"/>
                </a:solidFill>
                <a:effectLst/>
                <a:uLnTx/>
                <a:uFillTx/>
                <a:latin typeface="Calibri"/>
                <a:ea typeface="+mn-ea"/>
                <a:cs typeface="+mn-cs"/>
              </a:rPr>
              <a:t>the middle of the Mediterranean sea</a:t>
            </a:r>
            <a:r>
              <a:rPr kumimoji="0" lang="en-US" sz="1200" b="0" i="0" u="none" strike="noStrike" kern="1200" cap="none" spc="0" normalizeH="0" baseline="0" noProof="0" dirty="0">
                <a:ln>
                  <a:noFill/>
                </a:ln>
                <a:solidFill>
                  <a:srgbClr val="279DD9"/>
                </a:solidFill>
                <a:effectLst/>
                <a:uLnTx/>
                <a:uFillTx/>
                <a:latin typeface="Calibri"/>
                <a:ea typeface="+mn-ea"/>
                <a:cs typeface="+mn-cs"/>
              </a:rPr>
              <a:t> in the last four decades. It is expected to move </a:t>
            </a:r>
            <a:r>
              <a:rPr kumimoji="0" lang="en-US" sz="1200" b="0" i="0" u="none" strike="noStrike" kern="1200" cap="none" spc="0" normalizeH="0" baseline="0" noProof="0" dirty="0">
                <a:ln>
                  <a:noFill/>
                </a:ln>
                <a:solidFill>
                  <a:srgbClr val="A1038E"/>
                </a:solidFill>
                <a:effectLst/>
                <a:uLnTx/>
                <a:uFillTx/>
                <a:latin typeface="Calibri"/>
                <a:ea typeface="+mn-ea"/>
                <a:cs typeface="+mn-cs"/>
              </a:rPr>
              <a:t>further east </a:t>
            </a:r>
            <a:r>
              <a:rPr kumimoji="0" lang="en-US" sz="1200" b="0" i="0" u="none" strike="noStrike" kern="1200" cap="none" spc="0" normalizeH="0" baseline="0" noProof="0" dirty="0">
                <a:ln>
                  <a:noFill/>
                </a:ln>
                <a:solidFill>
                  <a:srgbClr val="279DD9"/>
                </a:solidFill>
                <a:effectLst/>
                <a:uLnTx/>
                <a:uFillTx/>
                <a:latin typeface="Calibri"/>
                <a:ea typeface="+mn-ea"/>
                <a:cs typeface="+mn-cs"/>
              </a:rPr>
              <a:t>by 2040</a:t>
            </a:r>
            <a:r>
              <a:rPr kumimoji="0" lang="en-US" sz="1200" b="0" i="0" u="none" strike="noStrike" kern="1200" cap="none" spc="0" normalizeH="0" baseline="0" noProof="0" dirty="0">
                <a:ln>
                  <a:noFill/>
                </a:ln>
                <a:solidFill>
                  <a:srgbClr val="5A6870"/>
                </a:solidFill>
                <a:effectLst/>
                <a:uLnTx/>
                <a:uFillTx/>
                <a:latin typeface="Calibri"/>
                <a:ea typeface="+mn-ea"/>
                <a:cs typeface="+mn-cs"/>
              </a:rPr>
              <a:t>.</a:t>
            </a:r>
            <a:endParaRPr kumimoji="0" lang="en-GB" sz="1200" b="0" i="0" u="none" strike="noStrike" kern="1200" cap="none" spc="0" normalizeH="0" baseline="0" noProof="0" dirty="0">
              <a:ln>
                <a:noFill/>
              </a:ln>
              <a:solidFill>
                <a:srgbClr val="5A6870"/>
              </a:solidFill>
              <a:effectLst/>
              <a:uLnTx/>
              <a:uFillTx/>
              <a:latin typeface="Calibri"/>
              <a:ea typeface="+mn-ea"/>
              <a:cs typeface="+mn-cs"/>
            </a:endParaRPr>
          </a:p>
        </p:txBody>
      </p:sp>
      <p:sp>
        <p:nvSpPr>
          <p:cNvPr id="10" name="Rounded Rectangle 9"/>
          <p:cNvSpPr/>
          <p:nvPr/>
        </p:nvSpPr>
        <p:spPr>
          <a:xfrm>
            <a:off x="6495296" y="2067694"/>
            <a:ext cx="2492202" cy="120032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lide Number Placeholder 11"/>
          <p:cNvSpPr>
            <a:spLocks noGrp="1"/>
          </p:cNvSpPr>
          <p:nvPr>
            <p:ph type="sldNum" sz="quarter" idx="12"/>
          </p:nvPr>
        </p:nvSpPr>
        <p:spPr>
          <a:xfrm>
            <a:off x="6553200" y="4894008"/>
            <a:ext cx="2133600" cy="2494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909EE-2C65-48BC-95E5-26F3591A45A6}" type="slidenum">
              <a:rPr kumimoji="0" lang="en-CA" sz="10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0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Title 1"/>
          <p:cNvSpPr>
            <a:spLocks noGrp="1"/>
          </p:cNvSpPr>
          <p:nvPr>
            <p:ph type="title"/>
          </p:nvPr>
        </p:nvSpPr>
        <p:spPr>
          <a:xfrm>
            <a:off x="3169327" y="0"/>
            <a:ext cx="5961559" cy="764704"/>
          </a:xfrm>
        </p:spPr>
        <p:txBody>
          <a:bodyPr anchor="ctr" anchorCtr="0"/>
          <a:lstStyle/>
          <a:p>
            <a:pPr marL="319088" algn="r"/>
            <a:r>
              <a:rPr lang="fr-FR" altLang="en-US" b="1" dirty="0">
                <a:solidFill>
                  <a:schemeClr val="accent1"/>
                </a:solidFill>
              </a:rPr>
              <a:t>Centre of </a:t>
            </a:r>
            <a:r>
              <a:rPr lang="fr-FR" altLang="en-US" b="1" dirty="0" err="1">
                <a:solidFill>
                  <a:schemeClr val="accent1"/>
                </a:solidFill>
              </a:rPr>
              <a:t>Gravity</a:t>
            </a:r>
            <a:endParaRPr lang="en-CA" altLang="en-US" b="1" dirty="0">
              <a:solidFill>
                <a:schemeClr val="accent1"/>
              </a:solidFill>
            </a:endParaRPr>
          </a:p>
        </p:txBody>
      </p:sp>
    </p:spTree>
    <p:extLst>
      <p:ext uri="{BB962C8B-B14F-4D97-AF65-F5344CB8AC3E}">
        <p14:creationId xmlns:p14="http://schemas.microsoft.com/office/powerpoint/2010/main" val="1345849327"/>
      </p:ext>
    </p:extLst>
  </p:cSld>
  <p:clrMapOvr>
    <a:masterClrMapping/>
  </p:clrMapOvr>
  <mc:AlternateContent xmlns:mc="http://schemas.openxmlformats.org/markup-compatibility/2006" xmlns:p14="http://schemas.microsoft.com/office/powerpoint/2010/main">
    <mc:Choice Requires="p14">
      <p:transition spd="slow" p14:dur="1500" advClick="0" advTm="16000">
        <p:split orient="vert"/>
      </p:transition>
    </mc:Choice>
    <mc:Fallback xmlns="">
      <p:transition spd="slow" advClick="0" advTm="1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01849"/>
            <a:ext cx="8324850" cy="720080"/>
          </a:xfrm>
        </p:spPr>
        <p:txBody>
          <a:bodyPr/>
          <a:lstStyle/>
          <a:p>
            <a:r>
              <a:rPr lang="en-US" sz="3600" b="1" dirty="0"/>
              <a:t>2016 Share of Revenue </a:t>
            </a:r>
            <a:r>
              <a:rPr lang="en-US" sz="3600" b="1" dirty="0" err="1"/>
              <a:t>Tonne-Kilometres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9081" y="1590675"/>
            <a:ext cx="6445838"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464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910965"/>
            <a:ext cx="8204200" cy="2331622"/>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GB" sz="3200" b="1" dirty="0"/>
              <a:t>Regional Accident Rates (2016)</a:t>
            </a:r>
            <a:br>
              <a:rPr lang="en-GB" sz="3200" b="1" dirty="0"/>
            </a:br>
            <a:r>
              <a:rPr lang="en-US" sz="2000" i="1" dirty="0">
                <a:solidFill>
                  <a:srgbClr val="5A6870"/>
                </a:solidFill>
              </a:rPr>
              <a:t>Scheduled Commercial above 5700kg for 2008 - 2016</a:t>
            </a:r>
            <a:endParaRPr lang="en-GB" sz="2000" b="1" dirty="0"/>
          </a:p>
        </p:txBody>
      </p:sp>
      <p:sp>
        <p:nvSpPr>
          <p:cNvPr id="5" name="Rectangle 4"/>
          <p:cNvSpPr/>
          <p:nvPr/>
        </p:nvSpPr>
        <p:spPr>
          <a:xfrm>
            <a:off x="319102" y="4452467"/>
            <a:ext cx="8504237" cy="288032"/>
          </a:xfrm>
          <a:prstGeom prst="rect">
            <a:avLst/>
          </a:prstGeom>
          <a:ln>
            <a:solidFill>
              <a:schemeClr val="accent6"/>
            </a:solidFill>
          </a:ln>
        </p:spPr>
        <p:style>
          <a:lnRef idx="1">
            <a:schemeClr val="accent3"/>
          </a:lnRef>
          <a:fillRef idx="2">
            <a:schemeClr val="accent3"/>
          </a:fillRef>
          <a:effectRef idx="1">
            <a:schemeClr val="accent3"/>
          </a:effectRef>
          <a:fontRef idx="minor">
            <a:schemeClr val="dk1"/>
          </a:fontRef>
        </p:style>
        <p:txBody>
          <a:bodyPr lIns="91422" tIns="45711" rIns="91422" bIns="45711" rtlCol="0" anchor="ctr"/>
          <a:lstStyle/>
          <a:p>
            <a:pPr algn="ctr" defTabSz="914198"/>
            <a:r>
              <a:rPr lang="en-US" b="1" i="1" dirty="0">
                <a:solidFill>
                  <a:srgbClr val="5A6870"/>
                </a:solidFill>
              </a:rPr>
              <a:t>Fatal Accidents in the APAC region: 3 (2015), 2 (2016)</a:t>
            </a:r>
            <a:endParaRPr lang="en-GB" b="1" i="1" dirty="0">
              <a:solidFill>
                <a:srgbClr val="5A6870"/>
              </a:solidFill>
            </a:endParaRPr>
          </a:p>
        </p:txBody>
      </p:sp>
      <p:sp>
        <p:nvSpPr>
          <p:cNvPr id="6" name="Rectangle 5"/>
          <p:cNvSpPr/>
          <p:nvPr/>
        </p:nvSpPr>
        <p:spPr>
          <a:xfrm>
            <a:off x="482600" y="2666175"/>
            <a:ext cx="8204200" cy="324676"/>
          </a:xfrm>
          <a:prstGeom prst="rect">
            <a:avLst/>
          </a:prstGeom>
          <a:noFill/>
          <a:ln>
            <a:solidFill>
              <a:srgbClr val="C400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a:solidFill>
                <a:prstClr val="white"/>
              </a:solidFill>
            </a:endParaRPr>
          </a:p>
        </p:txBody>
      </p:sp>
      <p:sp>
        <p:nvSpPr>
          <p:cNvPr id="3" name="Date Placeholder 2"/>
          <p:cNvSpPr>
            <a:spLocks noGrp="1"/>
          </p:cNvSpPr>
          <p:nvPr>
            <p:ph type="dt" sz="half" idx="10"/>
          </p:nvPr>
        </p:nvSpPr>
        <p:spPr/>
        <p:txBody>
          <a:bodyPr/>
          <a:lstStyle/>
          <a:p>
            <a:fld id="{AB5BABC7-1367-4BAE-AB79-87473B5EF0CF}" type="datetime3">
              <a:rPr lang="en-CA" smtClean="0">
                <a:solidFill>
                  <a:prstClr val="white"/>
                </a:solidFill>
              </a:rPr>
              <a:t>22 March 2018</a:t>
            </a:fld>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25</a:t>
            </a:fld>
            <a:endParaRPr lang="en-CA">
              <a:solidFill>
                <a:prstClr val="white"/>
              </a:solidFill>
            </a:endParaRPr>
          </a:p>
        </p:txBody>
      </p:sp>
    </p:spTree>
    <p:extLst>
      <p:ext uri="{BB962C8B-B14F-4D97-AF65-F5344CB8AC3E}">
        <p14:creationId xmlns:p14="http://schemas.microsoft.com/office/powerpoint/2010/main" val="2841163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7" y="1931689"/>
            <a:ext cx="5666373" cy="264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372200" y="1988820"/>
            <a:ext cx="2592288" cy="2476500"/>
          </a:xfrm>
          <a:prstGeom prst="roundRect">
            <a:avLst>
              <a:gd name="adj" fmla="val 7592"/>
            </a:avLst>
          </a:prstGeom>
        </p:spPr>
        <p:style>
          <a:lnRef idx="1">
            <a:schemeClr val="accent6"/>
          </a:lnRef>
          <a:fillRef idx="2">
            <a:schemeClr val="accent6"/>
          </a:fillRef>
          <a:effectRef idx="1">
            <a:schemeClr val="accent6"/>
          </a:effectRef>
          <a:fontRef idx="minor">
            <a:schemeClr val="dk1"/>
          </a:fontRef>
        </p:style>
        <p:txBody>
          <a:bodyPr lIns="35991" tIns="45711" rIns="35991" bIns="45711" rtlCol="0" anchor="ctr"/>
          <a:lstStyle/>
          <a:p>
            <a:pPr algn="ctr"/>
            <a:r>
              <a:rPr lang="en-US" dirty="0">
                <a:solidFill>
                  <a:srgbClr val="38464E"/>
                </a:solidFill>
              </a:rPr>
              <a:t>Since 2010, APAC accident rate has been </a:t>
            </a:r>
            <a:r>
              <a:rPr lang="en-US" b="1" dirty="0">
                <a:solidFill>
                  <a:srgbClr val="38464E"/>
                </a:solidFill>
              </a:rPr>
              <a:t>lower </a:t>
            </a:r>
            <a:r>
              <a:rPr lang="en-US" dirty="0">
                <a:solidFill>
                  <a:srgbClr val="38464E"/>
                </a:solidFill>
              </a:rPr>
              <a:t>than the global. </a:t>
            </a:r>
          </a:p>
          <a:p>
            <a:pPr algn="ctr"/>
            <a:endParaRPr lang="en-US" dirty="0">
              <a:solidFill>
                <a:srgbClr val="38464E"/>
              </a:solidFill>
            </a:endParaRPr>
          </a:p>
          <a:p>
            <a:pPr algn="ctr"/>
            <a:r>
              <a:rPr lang="en-US" dirty="0">
                <a:solidFill>
                  <a:srgbClr val="38464E"/>
                </a:solidFill>
              </a:rPr>
              <a:t>However, 2017 showed a </a:t>
            </a:r>
            <a:r>
              <a:rPr lang="en-US" b="1" dirty="0">
                <a:solidFill>
                  <a:srgbClr val="38464E"/>
                </a:solidFill>
              </a:rPr>
              <a:t>slightly higher </a:t>
            </a:r>
            <a:r>
              <a:rPr lang="en-US" dirty="0">
                <a:solidFill>
                  <a:srgbClr val="38464E"/>
                </a:solidFill>
              </a:rPr>
              <a:t>average than the global average of 1.93</a:t>
            </a:r>
            <a:r>
              <a:rPr lang="en-US" baseline="30000" dirty="0">
                <a:solidFill>
                  <a:srgbClr val="FF0000"/>
                </a:solidFill>
              </a:rPr>
              <a:t>*</a:t>
            </a:r>
          </a:p>
        </p:txBody>
      </p:sp>
      <p:sp>
        <p:nvSpPr>
          <p:cNvPr id="8" name="Slide Number Placeholder 7"/>
          <p:cNvSpPr>
            <a:spLocks noGrp="1"/>
          </p:cNvSpPr>
          <p:nvPr>
            <p:ph type="sldNum" sz="quarter" idx="12"/>
          </p:nvPr>
        </p:nvSpPr>
        <p:spPr/>
        <p:txBody>
          <a:bodyPr/>
          <a:lstStyle/>
          <a:p>
            <a:fld id="{3FF909EE-2C65-48BC-95E5-26F3591A45A6}" type="slidenum">
              <a:rPr lang="en-CA" smtClean="0"/>
              <a:t>26</a:t>
            </a:fld>
            <a:endParaRPr lang="en-CA"/>
          </a:p>
        </p:txBody>
      </p:sp>
      <p:sp>
        <p:nvSpPr>
          <p:cNvPr id="9" name="Date Placeholder 8"/>
          <p:cNvSpPr>
            <a:spLocks noGrp="1"/>
          </p:cNvSpPr>
          <p:nvPr>
            <p:ph type="dt" sz="half" idx="10"/>
          </p:nvPr>
        </p:nvSpPr>
        <p:spPr/>
        <p:txBody>
          <a:bodyPr/>
          <a:lstStyle/>
          <a:p>
            <a:fld id="{FB55997C-1D79-4D62-9A9E-F0F7F6657E2C}" type="datetime3">
              <a:rPr lang="en-CA" smtClean="0"/>
              <a:t>22 March 2018</a:t>
            </a:fld>
            <a:endParaRPr lang="en-CA"/>
          </a:p>
        </p:txBody>
      </p:sp>
      <p:sp>
        <p:nvSpPr>
          <p:cNvPr id="11" name="Title 1"/>
          <p:cNvSpPr>
            <a:spLocks noGrp="1"/>
          </p:cNvSpPr>
          <p:nvPr>
            <p:ph type="title"/>
          </p:nvPr>
        </p:nvSpPr>
        <p:spPr>
          <a:xfrm>
            <a:off x="457200" y="991766"/>
            <a:ext cx="8229600" cy="891182"/>
          </a:xfrm>
        </p:spPr>
        <p:txBody>
          <a:bodyPr/>
          <a:lstStyle/>
          <a:p>
            <a:pPr algn="l"/>
            <a:r>
              <a:rPr lang="en-US" sz="3200" b="1" dirty="0">
                <a:solidFill>
                  <a:schemeClr val="accent1"/>
                </a:solidFill>
              </a:rPr>
              <a:t>Global and APAC Accident Rates</a:t>
            </a:r>
            <a:br>
              <a:rPr lang="en-US" sz="3200" b="1" dirty="0">
                <a:solidFill>
                  <a:schemeClr val="accent1"/>
                </a:solidFill>
              </a:rPr>
            </a:br>
            <a:r>
              <a:rPr lang="en-US" sz="2000" i="1" dirty="0">
                <a:solidFill>
                  <a:srgbClr val="5A6870"/>
                </a:solidFill>
              </a:rPr>
              <a:t>Scheduled Commercial above 5700kg for 2008 - 2017</a:t>
            </a:r>
            <a:endParaRPr lang="en-GB" sz="3200" dirty="0"/>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17087" y="4646804"/>
            <a:ext cx="230832" cy="2277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33120" y="4645285"/>
            <a:ext cx="3775393" cy="230832"/>
          </a:xfrm>
          <a:prstGeom prst="rect">
            <a:avLst/>
          </a:prstGeom>
          <a:noFill/>
        </p:spPr>
        <p:txBody>
          <a:bodyPr wrap="none" lIns="91422" tIns="45711" rIns="91422" bIns="45711" rtlCol="0">
            <a:spAutoFit/>
          </a:bodyPr>
          <a:lstStyle/>
          <a:p>
            <a:r>
              <a:rPr lang="en-US" sz="900" i="1" dirty="0">
                <a:solidFill>
                  <a:srgbClr val="5A6870"/>
                </a:solidFill>
              </a:rPr>
              <a:t>Source: </a:t>
            </a:r>
            <a:r>
              <a:rPr lang="en-US" sz="900" b="1" i="1" dirty="0" err="1">
                <a:solidFill>
                  <a:srgbClr val="0070C0"/>
                </a:solidFill>
              </a:rPr>
              <a:t>iSTARS</a:t>
            </a:r>
            <a:r>
              <a:rPr lang="en-US" sz="900" b="1" i="1" dirty="0">
                <a:solidFill>
                  <a:srgbClr val="0070C0"/>
                </a:solidFill>
              </a:rPr>
              <a:t> 3.0</a:t>
            </a:r>
            <a:r>
              <a:rPr lang="en-US" sz="900" b="1" i="1" dirty="0">
                <a:solidFill>
                  <a:srgbClr val="5A6870"/>
                </a:solidFill>
              </a:rPr>
              <a:t> – Regional Safety Briefing </a:t>
            </a:r>
            <a:r>
              <a:rPr lang="en-US" sz="900" i="1" dirty="0">
                <a:solidFill>
                  <a:srgbClr val="5A6870"/>
                </a:solidFill>
              </a:rPr>
              <a:t>(</a:t>
            </a:r>
            <a:r>
              <a:rPr lang="en-US" sz="900" i="1" dirty="0">
                <a:solidFill>
                  <a:schemeClr val="bg1"/>
                </a:solidFill>
                <a:hlinkClick r:id="rId5"/>
              </a:rPr>
              <a:t>https://portal.icao.int/space</a:t>
            </a:r>
            <a:r>
              <a:rPr lang="en-US" sz="900" i="1" dirty="0">
                <a:solidFill>
                  <a:srgbClr val="5A6870"/>
                </a:solidFill>
              </a:rPr>
              <a:t>) </a:t>
            </a:r>
            <a:endParaRPr lang="en-GB" sz="900" i="1" dirty="0">
              <a:solidFill>
                <a:srgbClr val="5A6870"/>
              </a:solidFill>
            </a:endParaRPr>
          </a:p>
        </p:txBody>
      </p:sp>
      <p:sp>
        <p:nvSpPr>
          <p:cNvPr id="5" name="Rounded Rectangle 4"/>
          <p:cNvSpPr/>
          <p:nvPr/>
        </p:nvSpPr>
        <p:spPr>
          <a:xfrm>
            <a:off x="5584122" y="2918545"/>
            <a:ext cx="355988" cy="750109"/>
          </a:xfrm>
          <a:prstGeom prst="roundRect">
            <a:avLst/>
          </a:prstGeom>
          <a:noFill/>
          <a:ln>
            <a:solidFill>
              <a:srgbClr val="C40075"/>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GB"/>
          </a:p>
        </p:txBody>
      </p:sp>
    </p:spTree>
    <p:extLst>
      <p:ext uri="{BB962C8B-B14F-4D97-AF65-F5344CB8AC3E}">
        <p14:creationId xmlns:p14="http://schemas.microsoft.com/office/powerpoint/2010/main" val="974052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3106322">
            <a:off x="3761509" y="3717014"/>
            <a:ext cx="108000" cy="599912"/>
          </a:xfrm>
          <a:prstGeom prst="rect">
            <a:avLst/>
          </a:prstGeom>
          <a:solidFill>
            <a:srgbClr val="FFFF00">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3106322">
            <a:off x="4000236" y="3717014"/>
            <a:ext cx="108000" cy="599912"/>
          </a:xfrm>
          <a:prstGeom prst="rect">
            <a:avLst/>
          </a:prstGeom>
          <a:solidFill>
            <a:srgbClr val="FFFF00">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1809490"/>
            <a:ext cx="8684315" cy="282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06680" y="987574"/>
            <a:ext cx="8960408" cy="720080"/>
          </a:xfrm>
        </p:spPr>
        <p:txBody>
          <a:bodyPr/>
          <a:lstStyle/>
          <a:p>
            <a:r>
              <a:rPr lang="en-US" sz="2800" dirty="0">
                <a:solidFill>
                  <a:schemeClr val="accent1"/>
                </a:solidFill>
              </a:rPr>
              <a:t>ICAO USOAP CMA results for APAC </a:t>
            </a:r>
            <a:r>
              <a:rPr lang="en-US" sz="2800" b="1" dirty="0">
                <a:solidFill>
                  <a:schemeClr val="accent1"/>
                </a:solidFill>
              </a:rPr>
              <a:t/>
            </a:r>
            <a:br>
              <a:rPr lang="en-US" sz="2800" b="1" dirty="0">
                <a:solidFill>
                  <a:schemeClr val="accent1"/>
                </a:solidFill>
              </a:rPr>
            </a:br>
            <a:r>
              <a:rPr lang="en-US" sz="1800" dirty="0">
                <a:solidFill>
                  <a:schemeClr val="accent6"/>
                </a:solidFill>
              </a:rPr>
              <a:t>Effective implementation of safety oversight systems by State</a:t>
            </a:r>
            <a:endParaRPr lang="en-GB" sz="1800" dirty="0">
              <a:solidFill>
                <a:schemeClr val="accent6"/>
              </a:solidFill>
            </a:endParaRPr>
          </a:p>
        </p:txBody>
      </p:sp>
      <p:sp>
        <p:nvSpPr>
          <p:cNvPr id="15" name="Slide Number Placeholder 14"/>
          <p:cNvSpPr>
            <a:spLocks noGrp="1"/>
          </p:cNvSpPr>
          <p:nvPr>
            <p:ph type="sldNum" sz="quarter" idx="12"/>
          </p:nvPr>
        </p:nvSpPr>
        <p:spPr/>
        <p:txBody>
          <a:bodyPr/>
          <a:lstStyle/>
          <a:p>
            <a:fld id="{3FF909EE-2C65-48BC-95E5-26F3591A45A6}" type="slidenum">
              <a:rPr lang="en-CA" smtClean="0"/>
              <a:t>27</a:t>
            </a:fld>
            <a:endParaRPr lang="en-CA"/>
          </a:p>
        </p:txBody>
      </p:sp>
      <p:sp>
        <p:nvSpPr>
          <p:cNvPr id="16" name="Date Placeholder 15"/>
          <p:cNvSpPr>
            <a:spLocks noGrp="1"/>
          </p:cNvSpPr>
          <p:nvPr>
            <p:ph type="dt" sz="half" idx="10"/>
          </p:nvPr>
        </p:nvSpPr>
        <p:spPr/>
        <p:txBody>
          <a:bodyPr/>
          <a:lstStyle/>
          <a:p>
            <a:fld id="{FBA82EBF-E3C7-4A99-A8AC-0153D8A7CEC0}" type="datetime3">
              <a:rPr lang="en-CA" smtClean="0"/>
              <a:t>22 March 2018</a:t>
            </a:fld>
            <a:endParaRPr lang="en-CA"/>
          </a:p>
        </p:txBody>
      </p:sp>
      <p:sp>
        <p:nvSpPr>
          <p:cNvPr id="20" name="TextBox 19"/>
          <p:cNvSpPr txBox="1"/>
          <p:nvPr/>
        </p:nvSpPr>
        <p:spPr>
          <a:xfrm>
            <a:off x="863546" y="2213010"/>
            <a:ext cx="2510816" cy="276999"/>
          </a:xfrm>
          <a:prstGeom prst="rect">
            <a:avLst/>
          </a:prstGeom>
          <a:solidFill>
            <a:schemeClr val="accent3">
              <a:alpha val="50000"/>
            </a:schemeClr>
          </a:solidFill>
        </p:spPr>
        <p:txBody>
          <a:bodyPr wrap="none" lIns="0" tIns="0" rIns="0" bIns="0" rtlCol="0">
            <a:spAutoFit/>
          </a:bodyPr>
          <a:lstStyle/>
          <a:p>
            <a:r>
              <a:rPr lang="en-US" b="1" dirty="0">
                <a:solidFill>
                  <a:srgbClr val="7B0052"/>
                </a:solidFill>
              </a:rPr>
              <a:t>Regional Average: 60.1% </a:t>
            </a:r>
            <a:r>
              <a:rPr lang="en-US" b="1" dirty="0">
                <a:solidFill>
                  <a:srgbClr val="FF0000"/>
                </a:solidFill>
              </a:rPr>
              <a:t>*</a:t>
            </a:r>
            <a:endParaRPr lang="en-GB" b="1" dirty="0">
              <a:solidFill>
                <a:srgbClr val="FF0000"/>
              </a:solidFill>
            </a:endParaRPr>
          </a:p>
        </p:txBody>
      </p:sp>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17087" y="4646804"/>
            <a:ext cx="230832" cy="22779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33120" y="4645285"/>
            <a:ext cx="3775393" cy="230832"/>
          </a:xfrm>
          <a:prstGeom prst="rect">
            <a:avLst/>
          </a:prstGeom>
          <a:noFill/>
        </p:spPr>
        <p:txBody>
          <a:bodyPr wrap="none" lIns="91422" tIns="45711" rIns="91422" bIns="45711" rtlCol="0">
            <a:spAutoFit/>
          </a:bodyPr>
          <a:lstStyle/>
          <a:p>
            <a:r>
              <a:rPr lang="en-US" sz="900" i="1" dirty="0">
                <a:solidFill>
                  <a:srgbClr val="5A6870"/>
                </a:solidFill>
              </a:rPr>
              <a:t>Source: </a:t>
            </a:r>
            <a:r>
              <a:rPr lang="en-US" sz="900" b="1" i="1" dirty="0" err="1">
                <a:solidFill>
                  <a:srgbClr val="0070C0"/>
                </a:solidFill>
              </a:rPr>
              <a:t>iSTARS</a:t>
            </a:r>
            <a:r>
              <a:rPr lang="en-US" sz="900" b="1" i="1" dirty="0">
                <a:solidFill>
                  <a:srgbClr val="0070C0"/>
                </a:solidFill>
              </a:rPr>
              <a:t> 3.0</a:t>
            </a:r>
            <a:r>
              <a:rPr lang="en-US" sz="900" b="1" i="1" dirty="0">
                <a:solidFill>
                  <a:srgbClr val="5A6870"/>
                </a:solidFill>
              </a:rPr>
              <a:t> – Regional Safety Briefing </a:t>
            </a:r>
            <a:r>
              <a:rPr lang="en-US" sz="900" i="1" dirty="0">
                <a:solidFill>
                  <a:srgbClr val="5A6870"/>
                </a:solidFill>
              </a:rPr>
              <a:t>(</a:t>
            </a:r>
            <a:r>
              <a:rPr lang="en-US" sz="900" i="1" dirty="0">
                <a:solidFill>
                  <a:schemeClr val="bg1"/>
                </a:solidFill>
                <a:hlinkClick r:id="rId5"/>
              </a:rPr>
              <a:t>https://portal.icao.int/space</a:t>
            </a:r>
            <a:r>
              <a:rPr lang="en-US" sz="900" i="1" dirty="0">
                <a:solidFill>
                  <a:srgbClr val="5A6870"/>
                </a:solidFill>
              </a:rPr>
              <a:t>) </a:t>
            </a:r>
            <a:endParaRPr lang="en-GB" sz="900" i="1" dirty="0">
              <a:solidFill>
                <a:srgbClr val="5A6870"/>
              </a:solidFill>
            </a:endParaRPr>
          </a:p>
        </p:txBody>
      </p:sp>
      <p:sp>
        <p:nvSpPr>
          <p:cNvPr id="9" name="TextBox 8"/>
          <p:cNvSpPr txBox="1"/>
          <p:nvPr/>
        </p:nvSpPr>
        <p:spPr>
          <a:xfrm>
            <a:off x="863545" y="1892318"/>
            <a:ext cx="2342501" cy="276999"/>
          </a:xfrm>
          <a:prstGeom prst="rect">
            <a:avLst/>
          </a:prstGeom>
          <a:solidFill>
            <a:srgbClr val="FFC000">
              <a:alpha val="50000"/>
            </a:srgbClr>
          </a:solidFill>
        </p:spPr>
        <p:txBody>
          <a:bodyPr wrap="square" lIns="0" tIns="0" rIns="0" bIns="0" rtlCol="0">
            <a:spAutoFit/>
          </a:bodyPr>
          <a:lstStyle/>
          <a:p>
            <a:r>
              <a:rPr lang="en-US" b="1" dirty="0">
                <a:solidFill>
                  <a:srgbClr val="7B0052"/>
                </a:solidFill>
              </a:rPr>
              <a:t>Global Average: 65.1%</a:t>
            </a:r>
            <a:endParaRPr lang="en-GB" b="1" dirty="0">
              <a:solidFill>
                <a:srgbClr val="7B0052"/>
              </a:solidFill>
            </a:endParaRPr>
          </a:p>
        </p:txBody>
      </p:sp>
      <p:sp>
        <p:nvSpPr>
          <p:cNvPr id="2" name="TextBox 1"/>
          <p:cNvSpPr txBox="1"/>
          <p:nvPr/>
        </p:nvSpPr>
        <p:spPr>
          <a:xfrm>
            <a:off x="6610351" y="968988"/>
            <a:ext cx="2197790" cy="830997"/>
          </a:xfrm>
          <a:prstGeom prst="rect">
            <a:avLst/>
          </a:prstGeom>
          <a:noFill/>
        </p:spPr>
        <p:txBody>
          <a:bodyPr wrap="square" rtlCol="0">
            <a:spAutoFit/>
          </a:bodyPr>
          <a:lstStyle/>
          <a:p>
            <a:r>
              <a:rPr lang="en-GB" sz="1600" b="1" dirty="0">
                <a:solidFill>
                  <a:srgbClr val="FF0000"/>
                </a:solidFill>
                <a:ea typeface="Calibri"/>
                <a:cs typeface="Times New Roman"/>
              </a:rPr>
              <a:t>* </a:t>
            </a:r>
            <a:r>
              <a:rPr lang="en-GB" sz="1600" u="sng" dirty="0">
                <a:solidFill>
                  <a:srgbClr val="1F497D"/>
                </a:solidFill>
                <a:ea typeface="Calibri"/>
                <a:cs typeface="Times New Roman"/>
              </a:rPr>
              <a:t>Latest Results</a:t>
            </a:r>
            <a:r>
              <a:rPr lang="en-GB" sz="1600" dirty="0">
                <a:solidFill>
                  <a:srgbClr val="1F497D"/>
                </a:solidFill>
                <a:ea typeface="Calibri"/>
                <a:cs typeface="Times New Roman"/>
              </a:rPr>
              <a:t>:</a:t>
            </a:r>
          </a:p>
          <a:p>
            <a:r>
              <a:rPr lang="en-GB" sz="1600" dirty="0">
                <a:solidFill>
                  <a:srgbClr val="1F497D"/>
                </a:solidFill>
                <a:ea typeface="Calibri"/>
                <a:cs typeface="Times New Roman"/>
              </a:rPr>
              <a:t>Bangladesh: EI 75%</a:t>
            </a:r>
            <a:endParaRPr lang="en-US" sz="1600" dirty="0">
              <a:ea typeface="Calibri"/>
              <a:cs typeface="Times New Roman"/>
            </a:endParaRPr>
          </a:p>
          <a:p>
            <a:r>
              <a:rPr lang="en-GB" sz="1600" dirty="0">
                <a:solidFill>
                  <a:srgbClr val="1F497D"/>
                </a:solidFill>
                <a:ea typeface="Calibri"/>
                <a:cs typeface="Times New Roman"/>
              </a:rPr>
              <a:t>Indonesia: EI 80.34%</a:t>
            </a:r>
            <a:endParaRPr lang="en-US" sz="1600" dirty="0">
              <a:ea typeface="Calibri"/>
              <a:cs typeface="Times New Roman"/>
            </a:endParaRPr>
          </a:p>
        </p:txBody>
      </p:sp>
      <p:grpSp>
        <p:nvGrpSpPr>
          <p:cNvPr id="19" name="Group 18"/>
          <p:cNvGrpSpPr/>
          <p:nvPr/>
        </p:nvGrpSpPr>
        <p:grpSpPr>
          <a:xfrm>
            <a:off x="3974245" y="2221199"/>
            <a:ext cx="155492" cy="1584288"/>
            <a:chOff x="3974245" y="2221199"/>
            <a:chExt cx="155492" cy="1584288"/>
          </a:xfrm>
        </p:grpSpPr>
        <p:sp>
          <p:nvSpPr>
            <p:cNvPr id="21" name="Rectangle 20"/>
            <p:cNvSpPr/>
            <p:nvPr/>
          </p:nvSpPr>
          <p:spPr>
            <a:xfrm>
              <a:off x="3997991" y="2325603"/>
              <a:ext cx="108000" cy="1479884"/>
            </a:xfrm>
            <a:prstGeom prst="rect">
              <a:avLst/>
            </a:prstGeom>
            <a:solidFill>
              <a:srgbClr val="92D050"/>
            </a:solidFill>
            <a:ln w="31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974245" y="2221199"/>
              <a:ext cx="155492" cy="107722"/>
            </a:xfrm>
            <a:prstGeom prst="rect">
              <a:avLst/>
            </a:prstGeom>
            <a:noFill/>
          </p:spPr>
          <p:txBody>
            <a:bodyPr wrap="none" lIns="0" tIns="0" rIns="0" bIns="0" rtlCol="0">
              <a:spAutoFit/>
            </a:bodyPr>
            <a:lstStyle/>
            <a:p>
              <a:r>
                <a:rPr lang="en-US" sz="700" b="1" dirty="0">
                  <a:solidFill>
                    <a:schemeClr val="accent6"/>
                  </a:solidFill>
                </a:rPr>
                <a:t>75%</a:t>
              </a:r>
              <a:endParaRPr lang="en-GB" sz="700" b="1" dirty="0">
                <a:solidFill>
                  <a:schemeClr val="accent6"/>
                </a:solidFill>
              </a:endParaRPr>
            </a:p>
          </p:txBody>
        </p:sp>
      </p:grpSp>
      <p:grpSp>
        <p:nvGrpSpPr>
          <p:cNvPr id="23" name="Group 22"/>
          <p:cNvGrpSpPr/>
          <p:nvPr/>
        </p:nvGrpSpPr>
        <p:grpSpPr>
          <a:xfrm>
            <a:off x="4191536" y="2110159"/>
            <a:ext cx="155492" cy="1695328"/>
            <a:chOff x="4191536" y="2110159"/>
            <a:chExt cx="155492" cy="1695328"/>
          </a:xfrm>
        </p:grpSpPr>
        <p:sp>
          <p:nvSpPr>
            <p:cNvPr id="26" name="Rectangle 25"/>
            <p:cNvSpPr/>
            <p:nvPr/>
          </p:nvSpPr>
          <p:spPr>
            <a:xfrm>
              <a:off x="4215282" y="2217881"/>
              <a:ext cx="108000" cy="1587606"/>
            </a:xfrm>
            <a:prstGeom prst="rect">
              <a:avLst/>
            </a:prstGeom>
            <a:solidFill>
              <a:srgbClr val="92D050"/>
            </a:solidFill>
            <a:ln w="31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191536" y="2110159"/>
              <a:ext cx="155492" cy="107722"/>
            </a:xfrm>
            <a:prstGeom prst="rect">
              <a:avLst/>
            </a:prstGeom>
            <a:noFill/>
          </p:spPr>
          <p:txBody>
            <a:bodyPr wrap="none" lIns="0" tIns="0" rIns="0" bIns="0" rtlCol="0">
              <a:spAutoFit/>
            </a:bodyPr>
            <a:lstStyle/>
            <a:p>
              <a:r>
                <a:rPr lang="en-US" sz="700" b="1" dirty="0">
                  <a:solidFill>
                    <a:schemeClr val="accent6"/>
                  </a:solidFill>
                </a:rPr>
                <a:t>80%</a:t>
              </a:r>
              <a:endParaRPr lang="en-GB" sz="700" b="1" dirty="0">
                <a:solidFill>
                  <a:schemeClr val="accent6"/>
                </a:solidFill>
              </a:endParaRPr>
            </a:p>
          </p:txBody>
        </p:sp>
      </p:grpSp>
    </p:spTree>
    <p:extLst>
      <p:ext uri="{BB962C8B-B14F-4D97-AF65-F5344CB8AC3E}">
        <p14:creationId xmlns:p14="http://schemas.microsoft.com/office/powerpoint/2010/main" val="3561655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75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75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1" y="0"/>
            <a:ext cx="5600699" cy="720080"/>
          </a:xfrm>
        </p:spPr>
        <p:txBody>
          <a:bodyPr/>
          <a:lstStyle/>
          <a:p>
            <a:r>
              <a:rPr lang="en-US" b="1" dirty="0"/>
              <a:t>Aviation Safety Priorities </a:t>
            </a:r>
            <a:r>
              <a:rPr lang="en-US" dirty="0"/>
              <a:t/>
            </a:r>
            <a:br>
              <a:rPr lang="en-US" dirty="0"/>
            </a:br>
            <a:endParaRPr lang="en-US" dirty="0"/>
          </a:p>
        </p:txBody>
      </p:sp>
      <p:sp>
        <p:nvSpPr>
          <p:cNvPr id="3" name="Content Placeholder 2"/>
          <p:cNvSpPr>
            <a:spLocks noGrp="1"/>
          </p:cNvSpPr>
          <p:nvPr>
            <p:ph idx="1"/>
          </p:nvPr>
        </p:nvSpPr>
        <p:spPr>
          <a:xfrm>
            <a:off x="419099" y="1646314"/>
            <a:ext cx="8429625" cy="3249536"/>
          </a:xfrm>
        </p:spPr>
        <p:txBody>
          <a:bodyPr>
            <a:normAutofit/>
          </a:bodyPr>
          <a:lstStyle/>
          <a:p>
            <a:endParaRPr lang="en-US" dirty="0"/>
          </a:p>
          <a:p>
            <a:endParaRPr lang="en-US" dirty="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46569564"/>
              </p:ext>
            </p:extLst>
          </p:nvPr>
        </p:nvGraphicFramePr>
        <p:xfrm>
          <a:off x="89210" y="847494"/>
          <a:ext cx="8861501" cy="4048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750678" y="2360028"/>
            <a:ext cx="1627773" cy="1627773"/>
          </a:xfrm>
          <a:prstGeom prst="rect">
            <a:avLst/>
          </a:prstGeom>
        </p:spPr>
      </p:pic>
    </p:spTree>
    <p:extLst>
      <p:ext uri="{BB962C8B-B14F-4D97-AF65-F5344CB8AC3E}">
        <p14:creationId xmlns:p14="http://schemas.microsoft.com/office/powerpoint/2010/main" val="3123827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ICAO Asia/Pacific Seamless ATM Plan</a:t>
            </a:r>
          </a:p>
        </p:txBody>
      </p:sp>
      <p:sp>
        <p:nvSpPr>
          <p:cNvPr id="3" name="Content Placeholder 2"/>
          <p:cNvSpPr>
            <a:spLocks noGrp="1"/>
          </p:cNvSpPr>
          <p:nvPr>
            <p:ph idx="1"/>
          </p:nvPr>
        </p:nvSpPr>
        <p:spPr>
          <a:xfrm>
            <a:off x="457201" y="1779664"/>
            <a:ext cx="5464098" cy="3278582"/>
          </a:xfrm>
        </p:spPr>
        <p:txBody>
          <a:bodyPr>
            <a:normAutofit fontScale="70000" lnSpcReduction="20000"/>
          </a:bodyPr>
          <a:lstStyle/>
          <a:p>
            <a:r>
              <a:rPr lang="en-US" dirty="0"/>
              <a:t>A vision of an integrated, harmonized, and globally interoperable ATM System with a planning horizon up to and beyond 2025.</a:t>
            </a:r>
          </a:p>
          <a:p>
            <a:pPr marL="0" indent="0">
              <a:buNone/>
            </a:pPr>
            <a:endParaRPr lang="en-US" dirty="0"/>
          </a:p>
          <a:p>
            <a:r>
              <a:rPr lang="en-US" dirty="0"/>
              <a:t>Objective: to facilitate Asia/Pacific Seamless ATM operations, by developing and deploying ATM solutions capable of ensuring safety and efficiency of air transport throughout the Asia/Pacific region.</a:t>
            </a:r>
          </a:p>
        </p:txBody>
      </p:sp>
      <p:grpSp>
        <p:nvGrpSpPr>
          <p:cNvPr id="4" name="Group 5"/>
          <p:cNvGrpSpPr>
            <a:grpSpLocks noChangeAspect="1"/>
          </p:cNvGrpSpPr>
          <p:nvPr/>
        </p:nvGrpSpPr>
        <p:grpSpPr bwMode="auto">
          <a:xfrm>
            <a:off x="6232524" y="1728438"/>
            <a:ext cx="2599241" cy="3323063"/>
            <a:chOff x="3926" y="1024"/>
            <a:chExt cx="1532" cy="2032"/>
          </a:xfrm>
        </p:grpSpPr>
        <p:sp>
          <p:nvSpPr>
            <p:cNvPr id="5" name="AutoShape 4"/>
            <p:cNvSpPr>
              <a:spLocks noChangeAspect="1" noChangeArrowheads="1" noTextEdit="1"/>
            </p:cNvSpPr>
            <p:nvPr/>
          </p:nvSpPr>
          <p:spPr bwMode="auto">
            <a:xfrm>
              <a:off x="3926" y="1024"/>
              <a:ext cx="1532" cy="2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 y="1024"/>
              <a:ext cx="1536" cy="2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214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 Global Picture</a:t>
            </a:r>
            <a:endParaRPr lang="en-GB" dirty="0">
              <a:solidFill>
                <a:schemeClr val="accent1"/>
              </a:solidFill>
            </a:endParaRPr>
          </a:p>
        </p:txBody>
      </p:sp>
      <p:sp>
        <p:nvSpPr>
          <p:cNvPr id="4" name="Date Placeholder 3"/>
          <p:cNvSpPr>
            <a:spLocks noGrp="1"/>
          </p:cNvSpPr>
          <p:nvPr>
            <p:ph type="dt" sz="half" idx="10"/>
          </p:nvPr>
        </p:nvSpPr>
        <p:spPr/>
        <p:txBody>
          <a:bodyPr/>
          <a:lstStyle/>
          <a:p>
            <a:fld id="{A22E407B-3C7C-43D9-BBAA-0AEFFDE80D61}" type="datetime3">
              <a:rPr lang="en-CA" smtClean="0">
                <a:solidFill>
                  <a:prstClr val="white"/>
                </a:solidFill>
              </a:rPr>
              <a:t>22 March 2018</a:t>
            </a:fld>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a:solidFill>
                <a:prstClr val="white"/>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27" y="1632716"/>
            <a:ext cx="5882639" cy="309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96747" y="4702040"/>
            <a:ext cx="4339613" cy="230814"/>
          </a:xfrm>
          <a:prstGeom prst="rect">
            <a:avLst/>
          </a:prstGeom>
          <a:noFill/>
        </p:spPr>
        <p:txBody>
          <a:bodyPr wrap="none" lIns="91422" tIns="45711" rIns="91422" bIns="45711" rtlCol="0">
            <a:spAutoFit/>
          </a:bodyPr>
          <a:lstStyle/>
          <a:p>
            <a:r>
              <a:rPr lang="en-US" sz="900" i="1" dirty="0">
                <a:solidFill>
                  <a:srgbClr val="5A6870"/>
                </a:solidFill>
              </a:rPr>
              <a:t>Source: </a:t>
            </a:r>
            <a:r>
              <a:rPr lang="en-US" sz="900" b="1" i="1" dirty="0">
                <a:solidFill>
                  <a:srgbClr val="0070C0"/>
                </a:solidFill>
              </a:rPr>
              <a:t>Aviation Benefits 2017 </a:t>
            </a:r>
            <a:r>
              <a:rPr lang="en-US" sz="900" i="1" dirty="0">
                <a:solidFill>
                  <a:srgbClr val="5A6870"/>
                </a:solidFill>
              </a:rPr>
              <a:t>(</a:t>
            </a:r>
            <a:r>
              <a:rPr lang="en-US" sz="900" i="1" dirty="0">
                <a:solidFill>
                  <a:schemeClr val="accent6"/>
                </a:solidFill>
                <a:hlinkClick r:id="rId4"/>
              </a:rPr>
              <a:t>https://www.icao.int/sustainability/Pages/IHLG.aspx</a:t>
            </a:r>
            <a:r>
              <a:rPr lang="en-US" sz="900" i="1" dirty="0">
                <a:solidFill>
                  <a:srgbClr val="5A6870"/>
                </a:solidFill>
              </a:rPr>
              <a:t>) </a:t>
            </a:r>
            <a:endParaRPr lang="en-GB" sz="900" i="1" dirty="0">
              <a:solidFill>
                <a:srgbClr val="5A6870"/>
              </a:solidFill>
            </a:endParaRPr>
          </a:p>
        </p:txBody>
      </p:sp>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560"/>
          <a:stretch/>
        </p:blipFill>
        <p:spPr bwMode="auto">
          <a:xfrm>
            <a:off x="6583679" y="1650911"/>
            <a:ext cx="1847916" cy="91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80" r="34280"/>
          <a:stretch/>
        </p:blipFill>
        <p:spPr bwMode="auto">
          <a:xfrm>
            <a:off x="6583679" y="2721670"/>
            <a:ext cx="1847916" cy="91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560"/>
          <a:stretch/>
        </p:blipFill>
        <p:spPr bwMode="auto">
          <a:xfrm>
            <a:off x="6583679" y="3792428"/>
            <a:ext cx="1847916" cy="91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0127" y="1696251"/>
            <a:ext cx="1764000" cy="136815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tIns="72000" rtlCol="0" anchor="t"/>
          <a:lstStyle/>
          <a:p>
            <a:r>
              <a:rPr lang="en-US" b="1" dirty="0"/>
              <a:t>4.1 BILLION</a:t>
            </a:r>
          </a:p>
          <a:p>
            <a:endParaRPr lang="en-US" sz="700" b="1" dirty="0"/>
          </a:p>
          <a:p>
            <a:r>
              <a:rPr lang="en-US" sz="1400" b="1" dirty="0">
                <a:solidFill>
                  <a:schemeClr val="accent1">
                    <a:lumMod val="20000"/>
                    <a:lumOff val="80000"/>
                  </a:schemeClr>
                </a:solidFill>
              </a:rPr>
              <a:t>PASSENGERS</a:t>
            </a:r>
          </a:p>
          <a:p>
            <a:r>
              <a:rPr lang="en-US" sz="1200" dirty="0"/>
              <a:t>carried by airlines </a:t>
            </a:r>
            <a:br>
              <a:rPr lang="en-US" sz="1200" dirty="0"/>
            </a:br>
            <a:r>
              <a:rPr lang="en-US" sz="1200" dirty="0"/>
              <a:t>(7.1% increase </a:t>
            </a:r>
            <a:br>
              <a:rPr lang="en-US" sz="1200" dirty="0"/>
            </a:br>
            <a:r>
              <a:rPr lang="en-US" sz="1200" dirty="0"/>
              <a:t>from </a:t>
            </a:r>
            <a:r>
              <a:rPr lang="en-US" sz="1200" b="1" dirty="0">
                <a:solidFill>
                  <a:srgbClr val="FFFF00"/>
                </a:solidFill>
              </a:rPr>
              <a:t>2016</a:t>
            </a:r>
            <a:r>
              <a:rPr lang="en-US" sz="1200" dirty="0"/>
              <a:t>)</a:t>
            </a:r>
            <a:endParaRPr lang="en-GB" sz="1200" dirty="0"/>
          </a:p>
        </p:txBody>
      </p:sp>
    </p:spTree>
    <p:extLst>
      <p:ext uri="{BB962C8B-B14F-4D97-AF65-F5344CB8AC3E}">
        <p14:creationId xmlns:p14="http://schemas.microsoft.com/office/powerpoint/2010/main" val="184851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025" y="28575"/>
            <a:ext cx="7153276" cy="720080"/>
          </a:xfrm>
        </p:spPr>
        <p:txBody>
          <a:bodyPr/>
          <a:lstStyle/>
          <a:p>
            <a:r>
              <a:rPr lang="en-US" sz="3600" b="1" dirty="0"/>
              <a:t>     Implementation - Key Issues</a:t>
            </a:r>
          </a:p>
        </p:txBody>
      </p:sp>
      <p:graphicFrame>
        <p:nvGraphicFramePr>
          <p:cNvPr id="5" name="Content Placeholder 3"/>
          <p:cNvGraphicFramePr>
            <a:graphicFrameLocks/>
          </p:cNvGraphicFramePr>
          <p:nvPr>
            <p:extLst>
              <p:ext uri="{D42A27DB-BD31-4B8C-83A1-F6EECF244321}">
                <p14:modId xmlns:p14="http://schemas.microsoft.com/office/powerpoint/2010/main" val="955052169"/>
              </p:ext>
            </p:extLst>
          </p:nvPr>
        </p:nvGraphicFramePr>
        <p:xfrm>
          <a:off x="-1343026" y="960437"/>
          <a:ext cx="9363076" cy="398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657" y="1768183"/>
            <a:ext cx="2012351"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0183" y="2587077"/>
            <a:ext cx="1978908" cy="7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0183" y="3402850"/>
            <a:ext cx="1993301" cy="74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0183" y="4190908"/>
            <a:ext cx="2012351" cy="71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2"/>
          <a:stretch>
            <a:fillRect/>
          </a:stretch>
        </p:blipFill>
        <p:spPr>
          <a:xfrm>
            <a:off x="6736255" y="979293"/>
            <a:ext cx="1992836" cy="684224"/>
          </a:xfrm>
          <a:prstGeom prst="rect">
            <a:avLst/>
          </a:prstGeom>
        </p:spPr>
      </p:pic>
    </p:spTree>
    <p:extLst>
      <p:ext uri="{BB962C8B-B14F-4D97-AF65-F5344CB8AC3E}">
        <p14:creationId xmlns:p14="http://schemas.microsoft.com/office/powerpoint/2010/main" val="369271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8602" y="771550"/>
            <a:ext cx="7283878"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dirty="0"/>
              <a:t> Factors causing the deficit</a:t>
            </a:r>
            <a:endParaRPr lang="en-CA" dirty="0"/>
          </a:p>
        </p:txBody>
      </p:sp>
      <p:sp>
        <p:nvSpPr>
          <p:cNvPr id="5" name="Content Placeholder 2"/>
          <p:cNvSpPr txBox="1">
            <a:spLocks/>
          </p:cNvSpPr>
          <p:nvPr/>
        </p:nvSpPr>
        <p:spPr>
          <a:xfrm>
            <a:off x="827584" y="1439734"/>
            <a:ext cx="7632848" cy="16813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Insufficiency of training capacity to meet demand </a:t>
            </a:r>
          </a:p>
          <a:p>
            <a:pPr lvl="1"/>
            <a:r>
              <a:rPr lang="en-US" sz="1300" dirty="0"/>
              <a:t>Mismatch between number of new personnel to be trained each year with the annual training capacities of the existing training infrastructure, </a:t>
            </a:r>
          </a:p>
          <a:p>
            <a:r>
              <a:rPr lang="en-US" sz="1800" dirty="0"/>
              <a:t>Lack of awareness by the “next generation” of types of aviation professions available.</a:t>
            </a:r>
          </a:p>
          <a:p>
            <a:r>
              <a:rPr lang="en-US" sz="1800" dirty="0"/>
              <a:t>Learning methodologies –not responsive to new learning style</a:t>
            </a:r>
          </a:p>
          <a:p>
            <a:r>
              <a:rPr lang="en-US" sz="1800" dirty="0"/>
              <a:t>Aviation training/studies perceived to be expensive. </a:t>
            </a:r>
          </a:p>
          <a:p>
            <a:r>
              <a:rPr lang="en-US" sz="1800" dirty="0"/>
              <a:t>Lack of fellowships/sponsorships/incentives to support the growth </a:t>
            </a:r>
          </a:p>
          <a:p>
            <a:r>
              <a:rPr lang="en-US" sz="1800" dirty="0"/>
              <a:t>The additional demand for personnel (fueled by traffic increases and fleet expansion), coincides with predicted retirement waves.</a:t>
            </a:r>
          </a:p>
          <a:p>
            <a:pPr marL="0" indent="0">
              <a:buNone/>
            </a:pPr>
            <a:r>
              <a:rPr lang="en-US" sz="1800" dirty="0"/>
              <a:t> </a:t>
            </a:r>
          </a:p>
          <a:p>
            <a:endParaRPr lang="en-GB" sz="1400" dirty="0"/>
          </a:p>
          <a:p>
            <a:pPr marL="0" indent="0">
              <a:buNone/>
            </a:pPr>
            <a:r>
              <a:rPr lang="en-US" sz="1800" dirty="0"/>
              <a:t>	.</a:t>
            </a:r>
          </a:p>
          <a:p>
            <a:endParaRPr lang="en-US" sz="2400" dirty="0"/>
          </a:p>
          <a:p>
            <a:endParaRPr lang="en-US" sz="2400" dirty="0"/>
          </a:p>
        </p:txBody>
      </p:sp>
    </p:spTree>
    <p:extLst>
      <p:ext uri="{BB962C8B-B14F-4D97-AF65-F5344CB8AC3E}">
        <p14:creationId xmlns:p14="http://schemas.microsoft.com/office/powerpoint/2010/main" val="412220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3120617567"/>
              </p:ext>
            </p:extLst>
          </p:nvPr>
        </p:nvGraphicFramePr>
        <p:xfrm>
          <a:off x="395536" y="590555"/>
          <a:ext cx="826307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a:spLocks noGrp="1"/>
          </p:cNvSpPr>
          <p:nvPr>
            <p:ph type="title"/>
          </p:nvPr>
        </p:nvSpPr>
        <p:spPr>
          <a:xfrm>
            <a:off x="4737404" y="76200"/>
            <a:ext cx="4251598" cy="576000"/>
          </a:xfrm>
        </p:spPr>
        <p:style>
          <a:lnRef idx="1">
            <a:schemeClr val="accent1"/>
          </a:lnRef>
          <a:fillRef idx="3">
            <a:schemeClr val="accent1"/>
          </a:fillRef>
          <a:effectRef idx="2">
            <a:schemeClr val="accent1"/>
          </a:effectRef>
          <a:fontRef idx="minor">
            <a:schemeClr val="lt1"/>
          </a:fontRef>
        </p:style>
        <p:txBody>
          <a:bodyPr anchor="ctr" anchorCtr="0"/>
          <a:lstStyle/>
          <a:p>
            <a:pPr marL="319088" algn="l"/>
            <a:r>
              <a:rPr lang="en-US" sz="2800" b="1" dirty="0">
                <a:solidFill>
                  <a:schemeClr val="bg1"/>
                </a:solidFill>
                <a:effectLst>
                  <a:outerShdw blurRad="38100" dist="38100" dir="2700000" algn="tl">
                    <a:srgbClr val="000000">
                      <a:alpha val="43137"/>
                    </a:srgbClr>
                  </a:outerShdw>
                </a:effectLst>
              </a:rPr>
              <a:t>Growth of Air Transport</a:t>
            </a:r>
          </a:p>
        </p:txBody>
      </p:sp>
      <p:sp>
        <p:nvSpPr>
          <p:cNvPr id="13" name="TextBox 12"/>
          <p:cNvSpPr txBox="1"/>
          <p:nvPr/>
        </p:nvSpPr>
        <p:spPr>
          <a:xfrm>
            <a:off x="4708829" y="4833471"/>
            <a:ext cx="4495800" cy="246221"/>
          </a:xfrm>
          <a:prstGeom prst="rect">
            <a:avLst/>
          </a:prstGeom>
          <a:noFill/>
        </p:spPr>
        <p:txBody>
          <a:bodyPr wrap="square" rtlCol="0">
            <a:spAutoFit/>
          </a:bodyPr>
          <a:lstStyle/>
          <a:p>
            <a:pPr algn="r"/>
            <a:r>
              <a:rPr lang="en-US" sz="1000" dirty="0">
                <a:solidFill>
                  <a:schemeClr val="bg1"/>
                </a:solidFill>
              </a:rPr>
              <a:t>Scheduled commercial traffic</a:t>
            </a:r>
          </a:p>
        </p:txBody>
      </p:sp>
      <p:sp>
        <p:nvSpPr>
          <p:cNvPr id="17" name="TextBox 16"/>
          <p:cNvSpPr txBox="1"/>
          <p:nvPr/>
        </p:nvSpPr>
        <p:spPr>
          <a:xfrm>
            <a:off x="4962688" y="496761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b="0" i="0" dirty="0">
                <a:solidFill>
                  <a:schemeClr val="bg1"/>
                </a:solidFill>
              </a:rPr>
              <a:t>Total (international and domestic) services</a:t>
            </a:r>
          </a:p>
        </p:txBody>
      </p:sp>
      <p:sp>
        <p:nvSpPr>
          <p:cNvPr id="18" name="TextBox 17"/>
          <p:cNvSpPr txBox="1"/>
          <p:nvPr/>
        </p:nvSpPr>
        <p:spPr>
          <a:xfrm>
            <a:off x="0" y="4883150"/>
            <a:ext cx="4788024" cy="261610"/>
          </a:xfrm>
          <a:prstGeom prst="rect">
            <a:avLst/>
          </a:prstGeom>
          <a:noFill/>
        </p:spPr>
        <p:txBody>
          <a:bodyPr wrap="square" rtlCol="0">
            <a:spAutoFit/>
          </a:bodyPr>
          <a:lstStyle/>
          <a:p>
            <a:r>
              <a:rPr lang="en-GB" sz="1050" b="1" dirty="0">
                <a:solidFill>
                  <a:schemeClr val="bg1"/>
                </a:solidFill>
              </a:rPr>
              <a:t>Source</a:t>
            </a:r>
            <a:r>
              <a:rPr lang="en-GB" sz="1050" dirty="0">
                <a:solidFill>
                  <a:schemeClr val="bg1"/>
                </a:solidFill>
              </a:rPr>
              <a:t>: ICAO Annual Report of the Council</a:t>
            </a:r>
          </a:p>
        </p:txBody>
      </p:sp>
      <p:cxnSp>
        <p:nvCxnSpPr>
          <p:cNvPr id="8" name="Straight Arrow Connector 7"/>
          <p:cNvCxnSpPr/>
          <p:nvPr/>
        </p:nvCxnSpPr>
        <p:spPr>
          <a:xfrm>
            <a:off x="7740352" y="1569297"/>
            <a:ext cx="0" cy="2061135"/>
          </a:xfrm>
          <a:prstGeom prst="straightConnector1">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618281" y="1429735"/>
            <a:ext cx="133313" cy="133200"/>
          </a:xfrm>
          <a:prstGeom prst="ellipse">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sp>
        <p:nvSpPr>
          <p:cNvPr id="11" name="Oval 10"/>
          <p:cNvSpPr/>
          <p:nvPr/>
        </p:nvSpPr>
        <p:spPr>
          <a:xfrm>
            <a:off x="7607127" y="1664906"/>
            <a:ext cx="133225" cy="133200"/>
          </a:xfrm>
          <a:prstGeom prst="ellipse">
            <a:avLst/>
          </a:prstGeom>
          <a:noFill/>
          <a:ln w="12700">
            <a:solidFill>
              <a:srgbClr val="279D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cxnSp>
        <p:nvCxnSpPr>
          <p:cNvPr id="12" name="Straight Arrow Connector 11"/>
          <p:cNvCxnSpPr/>
          <p:nvPr/>
        </p:nvCxnSpPr>
        <p:spPr>
          <a:xfrm flipH="1">
            <a:off x="7663370" y="1857286"/>
            <a:ext cx="2486" cy="1218520"/>
          </a:xfrm>
          <a:prstGeom prst="straightConnector1">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99642" y="3075806"/>
            <a:ext cx="1140710" cy="520450"/>
          </a:xfrm>
          <a:prstGeom prst="rect">
            <a:avLst/>
          </a:prstGeom>
          <a:solidFill>
            <a:schemeClr val="bg1"/>
          </a:solid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2800" dirty="0">
                <a:solidFill>
                  <a:srgbClr val="00B0F0"/>
                </a:solidFill>
              </a:rPr>
              <a:t>205</a:t>
            </a:r>
            <a:r>
              <a:rPr lang="en-CA" sz="900" dirty="0">
                <a:solidFill>
                  <a:srgbClr val="00B0F0"/>
                </a:solidFill>
              </a:rPr>
              <a:t> billion </a:t>
            </a:r>
            <a:r>
              <a:rPr lang="en-US" sz="900" dirty="0">
                <a:solidFill>
                  <a:srgbClr val="00B0F0"/>
                </a:solidFill>
              </a:rPr>
              <a:t>FTK</a:t>
            </a:r>
            <a:endParaRPr lang="en-CA" sz="900" dirty="0">
              <a:solidFill>
                <a:srgbClr val="00B0F0"/>
              </a:solidFill>
            </a:endParaRPr>
          </a:p>
        </p:txBody>
      </p:sp>
      <p:sp>
        <p:nvSpPr>
          <p:cNvPr id="19" name="Rectangle 18"/>
          <p:cNvSpPr/>
          <p:nvPr/>
        </p:nvSpPr>
        <p:spPr>
          <a:xfrm>
            <a:off x="6732240" y="3063866"/>
            <a:ext cx="959365" cy="558806"/>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400" b="1" dirty="0">
                <a:solidFill>
                  <a:srgbClr val="92D050"/>
                </a:solidFill>
              </a:rPr>
              <a:t>        +3.8%</a:t>
            </a:r>
          </a:p>
          <a:p>
            <a:pPr algn="l"/>
            <a:r>
              <a:rPr lang="en-CA" sz="700" i="1" dirty="0">
                <a:solidFill>
                  <a:srgbClr val="92D050"/>
                </a:solidFill>
              </a:rPr>
              <a:t>                   vs. </a:t>
            </a:r>
            <a:r>
              <a:rPr lang="en-CA" sz="700" dirty="0">
                <a:solidFill>
                  <a:srgbClr val="92D050"/>
                </a:solidFill>
              </a:rPr>
              <a:t>2015</a:t>
            </a:r>
            <a:endParaRPr lang="en-CA" sz="300" dirty="0">
              <a:solidFill>
                <a:srgbClr val="92D050"/>
              </a:solidFill>
            </a:endParaRPr>
          </a:p>
        </p:txBody>
      </p:sp>
      <p:sp>
        <p:nvSpPr>
          <p:cNvPr id="20" name="Rectangle 19"/>
          <p:cNvSpPr/>
          <p:nvPr/>
        </p:nvSpPr>
        <p:spPr>
          <a:xfrm>
            <a:off x="5839549" y="3664122"/>
            <a:ext cx="1900803" cy="720088"/>
          </a:xfrm>
          <a:prstGeom prst="rect">
            <a:avLst/>
          </a:prstGeom>
          <a:solidFill>
            <a:schemeClr val="bg1"/>
          </a:solid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5400" dirty="0">
                <a:solidFill>
                  <a:srgbClr val="002060"/>
                </a:solidFill>
              </a:rPr>
              <a:t>7.1</a:t>
            </a:r>
            <a:r>
              <a:rPr lang="en-CA" sz="1600" dirty="0">
                <a:solidFill>
                  <a:srgbClr val="002060"/>
                </a:solidFill>
              </a:rPr>
              <a:t> trillion </a:t>
            </a:r>
            <a:r>
              <a:rPr lang="en-US" sz="1600" dirty="0">
                <a:solidFill>
                  <a:srgbClr val="002060"/>
                </a:solidFill>
              </a:rPr>
              <a:t>RPK</a:t>
            </a:r>
            <a:endParaRPr lang="en-CA" sz="1600" dirty="0">
              <a:solidFill>
                <a:srgbClr val="002060"/>
              </a:solidFill>
            </a:endParaRPr>
          </a:p>
        </p:txBody>
      </p:sp>
      <p:sp>
        <p:nvSpPr>
          <p:cNvPr id="21" name="Rectangle 20"/>
          <p:cNvSpPr/>
          <p:nvPr/>
        </p:nvSpPr>
        <p:spPr>
          <a:xfrm>
            <a:off x="6774752" y="3640720"/>
            <a:ext cx="1037608" cy="55880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600" b="1" dirty="0">
                <a:solidFill>
                  <a:srgbClr val="92D050"/>
                </a:solidFill>
              </a:rPr>
              <a:t>+7.4%</a:t>
            </a:r>
          </a:p>
          <a:p>
            <a:pPr algn="l"/>
            <a:r>
              <a:rPr lang="en-CA" sz="800" dirty="0">
                <a:solidFill>
                  <a:srgbClr val="92D050"/>
                </a:solidFill>
              </a:rPr>
              <a:t>growth rate </a:t>
            </a:r>
            <a:r>
              <a:rPr lang="en-CA" sz="800" i="1" dirty="0">
                <a:solidFill>
                  <a:srgbClr val="92D050"/>
                </a:solidFill>
              </a:rPr>
              <a:t>vs. </a:t>
            </a:r>
            <a:r>
              <a:rPr lang="en-CA" sz="800" dirty="0">
                <a:solidFill>
                  <a:srgbClr val="92D050"/>
                </a:solidFill>
              </a:rPr>
              <a:t>2015</a:t>
            </a:r>
            <a:endParaRPr lang="en-CA" sz="100" dirty="0">
              <a:solidFill>
                <a:srgbClr val="92D050"/>
              </a:solidFill>
            </a:endParaRPr>
          </a:p>
        </p:txBody>
      </p:sp>
    </p:spTree>
    <p:extLst>
      <p:ext uri="{BB962C8B-B14F-4D97-AF65-F5344CB8AC3E}">
        <p14:creationId xmlns:p14="http://schemas.microsoft.com/office/powerpoint/2010/main" val="113328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500"/>
                                        <p:tgtEl>
                                          <p:spTgt spid="1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3" y="-5680"/>
            <a:ext cx="9143206" cy="5149180"/>
            <a:chOff x="793" y="5680"/>
            <a:chExt cx="9143206" cy="5149180"/>
          </a:xfrm>
        </p:grpSpPr>
        <p:pic>
          <p:nvPicPr>
            <p:cNvPr id="5122" name="Picture 2" descr="http://www.constructionbusinessowner.com/sites/default/files/changes-a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5680"/>
              <a:ext cx="6857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onstructionbusinessowner.com/sites/default/files/changes-ah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66667"/>
            <a:stretch/>
          </p:blipFill>
          <p:spPr bwMode="auto">
            <a:xfrm>
              <a:off x="4571998" y="11360"/>
              <a:ext cx="4572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nstructionbusinessowner.com/sites/default/files/changes-ah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t="30074" r="48567" b="67408"/>
            <a:stretch/>
          </p:blipFill>
          <p:spPr bwMode="auto">
            <a:xfrm>
              <a:off x="1043608" y="1563638"/>
              <a:ext cx="2592288" cy="1225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onstructionbusinessowner.com/sites/default/files/changes-ah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t="30074" r="48567" b="67408"/>
            <a:stretch/>
          </p:blipFill>
          <p:spPr bwMode="auto">
            <a:xfrm>
              <a:off x="1331640" y="1851092"/>
              <a:ext cx="2098152" cy="1225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nstructionbusinessowner.com/sites/default/files/changes-ah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t="30074" r="48567" b="67408"/>
            <a:stretch/>
          </p:blipFill>
          <p:spPr bwMode="auto">
            <a:xfrm>
              <a:off x="1763688" y="1922522"/>
              <a:ext cx="2098152" cy="79324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4860032" y="1419622"/>
            <a:ext cx="3672408" cy="2160240"/>
          </a:xfrm>
          <a:prstGeom prst="rect">
            <a:avLst/>
          </a:prstGeom>
          <a:solidFill>
            <a:srgbClr val="2D3438">
              <a:alpha val="6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Aspirational </a:t>
            </a: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Goal</a:t>
            </a:r>
            <a:endPar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p:cNvSpPr txBox="1"/>
          <p:nvPr/>
        </p:nvSpPr>
        <p:spPr>
          <a:xfrm rot="278826">
            <a:off x="1001315" y="1320710"/>
            <a:ext cx="2863734" cy="1569660"/>
          </a:xfrm>
          <a:prstGeom prst="rect">
            <a:avLst/>
          </a:prstGeom>
          <a:noFill/>
        </p:spPr>
        <p:txBody>
          <a:bodyPr wrap="none" rtlCol="0">
            <a:spAutoFit/>
          </a:bodyPr>
          <a:lstStyle/>
          <a:p>
            <a:pPr algn="ctr"/>
            <a:r>
              <a:rPr lang="en-US" sz="4800" b="1" dirty="0">
                <a:solidFill>
                  <a:schemeClr val="accent4">
                    <a:lumMod val="10000"/>
                  </a:schemeClr>
                </a:solidFill>
              </a:rPr>
              <a:t>ZERO</a:t>
            </a:r>
            <a:br>
              <a:rPr lang="en-US" sz="4800" b="1" dirty="0">
                <a:solidFill>
                  <a:schemeClr val="accent4">
                    <a:lumMod val="10000"/>
                  </a:schemeClr>
                </a:solidFill>
              </a:rPr>
            </a:br>
            <a:r>
              <a:rPr lang="en-US" sz="4800" b="1" dirty="0">
                <a:solidFill>
                  <a:schemeClr val="accent4">
                    <a:lumMod val="10000"/>
                  </a:schemeClr>
                </a:solidFill>
              </a:rPr>
              <a:t>FATALITIES</a:t>
            </a:r>
            <a:endParaRPr lang="en-GB" sz="4800" b="1" dirty="0">
              <a:solidFill>
                <a:schemeClr val="accent4">
                  <a:lumMod val="10000"/>
                </a:schemeClr>
              </a:solidFill>
            </a:endParaRPr>
          </a:p>
        </p:txBody>
      </p:sp>
    </p:spTree>
    <p:extLst>
      <p:ext uri="{BB962C8B-B14F-4D97-AF65-F5344CB8AC3E}">
        <p14:creationId xmlns:p14="http://schemas.microsoft.com/office/powerpoint/2010/main" val="454178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ppt_x</p:attrName>
                                        </p:attrNameLst>
                                      </p:cBhvr>
                                      <p:tavLst>
                                        <p:tav tm="0">
                                          <p:val>
                                            <p:strVal val="#ppt_x+#ppt_w*1.125000"/>
                                          </p:val>
                                        </p:tav>
                                        <p:tav tm="100000">
                                          <p:val>
                                            <p:strVal val="#ppt_x"/>
                                          </p:val>
                                        </p:tav>
                                      </p:tavLst>
                                    </p:anim>
                                    <p:animEffect transition="in" filter="wipe(left)">
                                      <p:cBhvr>
                                        <p:cTn id="8" dur="1000"/>
                                        <p:tgtEl>
                                          <p:spTgt spid="14"/>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720080"/>
          </a:xfrm>
        </p:spPr>
        <p:txBody>
          <a:bodyPr/>
          <a:lstStyle/>
          <a:p>
            <a:r>
              <a:rPr lang="en-US" sz="3200" b="1" dirty="0">
                <a:solidFill>
                  <a:schemeClr val="accent1"/>
                </a:solidFill>
              </a:rPr>
              <a:t>We are not that far…</a:t>
            </a:r>
            <a:endParaRPr lang="en-GB" sz="3200" b="1" dirty="0">
              <a:solidFill>
                <a:schemeClr val="accent1"/>
              </a:solidFill>
            </a:endParaRPr>
          </a:p>
        </p:txBody>
      </p:sp>
      <p:grpSp>
        <p:nvGrpSpPr>
          <p:cNvPr id="8" name="Group 7"/>
          <p:cNvGrpSpPr/>
          <p:nvPr/>
        </p:nvGrpSpPr>
        <p:grpSpPr>
          <a:xfrm>
            <a:off x="4644009" y="1707655"/>
            <a:ext cx="4261576" cy="1365344"/>
            <a:chOff x="145729" y="1734528"/>
            <a:chExt cx="4714303" cy="1485294"/>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29" y="1988020"/>
              <a:ext cx="4714303" cy="123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5729" y="2223631"/>
              <a:ext cx="4714303" cy="192470"/>
            </a:xfrm>
            <a:prstGeom prst="rect">
              <a:avLst/>
            </a:prstGeom>
            <a:noFill/>
            <a:ln w="19050">
              <a:solidFill>
                <a:srgbClr val="F3702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endParaRPr lang="en-GB">
                <a:solidFill>
                  <a:prstClr val="white"/>
                </a:solidFill>
              </a:endParaRPr>
            </a:p>
          </p:txBody>
        </p:sp>
        <p:sp>
          <p:nvSpPr>
            <p:cNvPr id="6" name="Rectangle 5"/>
            <p:cNvSpPr/>
            <p:nvPr/>
          </p:nvSpPr>
          <p:spPr>
            <a:xfrm>
              <a:off x="177479" y="1734528"/>
              <a:ext cx="4642295" cy="253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r>
                <a:rPr lang="en-US" sz="1400" dirty="0">
                  <a:solidFill>
                    <a:prstClr val="white"/>
                  </a:solidFill>
                </a:rPr>
                <a:t>Regional Accident Statistics: </a:t>
              </a:r>
              <a:r>
                <a:rPr lang="en-US" sz="1400" b="1" dirty="0">
                  <a:solidFill>
                    <a:prstClr val="white"/>
                  </a:solidFill>
                </a:rPr>
                <a:t>2015</a:t>
              </a:r>
              <a:endParaRPr lang="en-GB" sz="1400" b="1" dirty="0">
                <a:solidFill>
                  <a:prstClr val="white"/>
                </a:solidFill>
              </a:endParaRPr>
            </a:p>
          </p:txBody>
        </p:sp>
      </p:grpSp>
      <p:grpSp>
        <p:nvGrpSpPr>
          <p:cNvPr id="9" name="Group 8"/>
          <p:cNvGrpSpPr/>
          <p:nvPr/>
        </p:nvGrpSpPr>
        <p:grpSpPr>
          <a:xfrm>
            <a:off x="213599" y="1707655"/>
            <a:ext cx="4320479" cy="1365344"/>
            <a:chOff x="4856110" y="1734528"/>
            <a:chExt cx="4714303" cy="1489799"/>
          </a:xfrm>
        </p:grpSpPr>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88020"/>
              <a:ext cx="4680520" cy="123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56110" y="2696901"/>
              <a:ext cx="4714303" cy="192469"/>
            </a:xfrm>
            <a:prstGeom prst="rect">
              <a:avLst/>
            </a:prstGeom>
            <a:noFill/>
            <a:ln w="19050">
              <a:solidFill>
                <a:srgbClr val="F3702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endParaRPr lang="en-GB">
                <a:solidFill>
                  <a:prstClr val="white"/>
                </a:solidFill>
              </a:endParaRPr>
            </a:p>
          </p:txBody>
        </p:sp>
        <p:sp>
          <p:nvSpPr>
            <p:cNvPr id="13" name="Rectangle 12"/>
            <p:cNvSpPr/>
            <p:nvPr/>
          </p:nvSpPr>
          <p:spPr>
            <a:xfrm>
              <a:off x="4901721" y="1734528"/>
              <a:ext cx="4595936" cy="253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r>
                <a:rPr lang="en-US" sz="1400" dirty="0">
                  <a:solidFill>
                    <a:prstClr val="white"/>
                  </a:solidFill>
                </a:rPr>
                <a:t>Regional Accident Statistics: </a:t>
              </a:r>
              <a:r>
                <a:rPr lang="en-US" sz="1400" b="1" dirty="0">
                  <a:solidFill>
                    <a:prstClr val="white"/>
                  </a:solidFill>
                </a:rPr>
                <a:t>2013</a:t>
              </a:r>
              <a:endParaRPr lang="en-GB" sz="1400" b="1" dirty="0">
                <a:solidFill>
                  <a:prstClr val="white"/>
                </a:solidFill>
              </a:endParaRPr>
            </a:p>
          </p:txBody>
        </p:sp>
      </p:grpSp>
      <p:grpSp>
        <p:nvGrpSpPr>
          <p:cNvPr id="10" name="Group 9"/>
          <p:cNvGrpSpPr/>
          <p:nvPr/>
        </p:nvGrpSpPr>
        <p:grpSpPr>
          <a:xfrm>
            <a:off x="164766" y="3219823"/>
            <a:ext cx="4335233" cy="1379594"/>
            <a:chOff x="-483314" y="3071527"/>
            <a:chExt cx="4335233" cy="1379594"/>
          </a:xfrm>
        </p:grpSpPr>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560" y="3303843"/>
              <a:ext cx="4320479" cy="114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26205" y="3071527"/>
              <a:ext cx="4268598" cy="2323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r>
                <a:rPr lang="en-US" sz="1400" dirty="0">
                  <a:solidFill>
                    <a:prstClr val="white"/>
                  </a:solidFill>
                </a:rPr>
                <a:t>Regional Accident Statistics: </a:t>
              </a:r>
              <a:r>
                <a:rPr lang="en-US" sz="1400" b="1" dirty="0">
                  <a:solidFill>
                    <a:prstClr val="white"/>
                  </a:solidFill>
                </a:rPr>
                <a:t>2014</a:t>
              </a:r>
              <a:endParaRPr lang="en-GB" sz="1400" b="1" dirty="0">
                <a:solidFill>
                  <a:prstClr val="white"/>
                </a:solidFill>
              </a:endParaRPr>
            </a:p>
          </p:txBody>
        </p:sp>
        <p:sp>
          <p:nvSpPr>
            <p:cNvPr id="19" name="Rectangle 18"/>
            <p:cNvSpPr/>
            <p:nvPr/>
          </p:nvSpPr>
          <p:spPr>
            <a:xfrm>
              <a:off x="-483314" y="4090403"/>
              <a:ext cx="4320479" cy="176391"/>
            </a:xfrm>
            <a:prstGeom prst="rect">
              <a:avLst/>
            </a:prstGeom>
            <a:noFill/>
            <a:ln w="19050">
              <a:solidFill>
                <a:srgbClr val="F3702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endParaRPr lang="en-GB">
                <a:solidFill>
                  <a:prstClr val="white"/>
                </a:solidFill>
              </a:endParaRPr>
            </a:p>
          </p:txBody>
        </p:sp>
      </p:grpSp>
      <p:sp>
        <p:nvSpPr>
          <p:cNvPr id="17" name="Slide Number Placeholder 1"/>
          <p:cNvSpPr>
            <a:spLocks noGrp="1"/>
          </p:cNvSpPr>
          <p:nvPr>
            <p:ph type="sldNum" sz="quarter" idx="12"/>
          </p:nvPr>
        </p:nvSpPr>
        <p:spPr>
          <a:xfrm>
            <a:off x="6553200" y="4876008"/>
            <a:ext cx="2133600" cy="273844"/>
          </a:xfrm>
        </p:spPr>
        <p:txBody>
          <a:bodyPr/>
          <a:lstStyle/>
          <a:p>
            <a:r>
              <a:rPr lang="en-US" dirty="0">
                <a:solidFill>
                  <a:prstClr val="white"/>
                </a:solidFill>
              </a:rPr>
              <a:t>4</a:t>
            </a:r>
            <a:endParaRPr lang="en-CA" dirty="0">
              <a:solidFill>
                <a:prstClr val="white"/>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9" y="3452491"/>
            <a:ext cx="4185979" cy="124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4633505" y="3219823"/>
            <a:ext cx="4196483" cy="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r>
              <a:rPr lang="en-US" sz="1400" dirty="0">
                <a:solidFill>
                  <a:prstClr val="white"/>
                </a:solidFill>
              </a:rPr>
              <a:t>Regional Accident Statistics: </a:t>
            </a:r>
            <a:r>
              <a:rPr lang="en-US" sz="1400" b="1" dirty="0">
                <a:solidFill>
                  <a:prstClr val="white"/>
                </a:solidFill>
              </a:rPr>
              <a:t>2016</a:t>
            </a:r>
            <a:endParaRPr lang="en-GB" sz="1400" b="1" dirty="0">
              <a:solidFill>
                <a:prstClr val="white"/>
              </a:solidFill>
            </a:endParaRPr>
          </a:p>
        </p:txBody>
      </p:sp>
      <p:sp>
        <p:nvSpPr>
          <p:cNvPr id="21" name="Rectangle 20"/>
          <p:cNvSpPr/>
          <p:nvPr/>
        </p:nvSpPr>
        <p:spPr>
          <a:xfrm>
            <a:off x="4633505" y="4342841"/>
            <a:ext cx="4261576" cy="176926"/>
          </a:xfrm>
          <a:prstGeom prst="rect">
            <a:avLst/>
          </a:prstGeom>
          <a:noFill/>
          <a:ln w="19050">
            <a:solidFill>
              <a:srgbClr val="F3702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endParaRPr lang="en-GB">
              <a:solidFill>
                <a:prstClr val="white"/>
              </a:solidFill>
            </a:endParaRPr>
          </a:p>
        </p:txBody>
      </p:sp>
      <p:sp>
        <p:nvSpPr>
          <p:cNvPr id="16" name="Rectangle 15"/>
          <p:cNvSpPr/>
          <p:nvPr/>
        </p:nvSpPr>
        <p:spPr>
          <a:xfrm>
            <a:off x="2389852" y="2506837"/>
            <a:ext cx="4233718" cy="1365344"/>
          </a:xfrm>
          <a:prstGeom prst="rect">
            <a:avLst/>
          </a:prstGeom>
          <a:gradFill flip="none" rotWithShape="1">
            <a:gsLst>
              <a:gs pos="0">
                <a:schemeClr val="accent5">
                  <a:tint val="37000"/>
                  <a:satMod val="300000"/>
                </a:schemeClr>
              </a:gs>
              <a:gs pos="100000">
                <a:schemeClr val="accent2">
                  <a:lumMod val="5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lIns="91426" tIns="45713" rIns="91426" bIns="45713" rtlCol="0" anchor="ctr"/>
          <a:lstStyle/>
          <a:p>
            <a:pPr algn="ctr" defTabSz="914243"/>
            <a:r>
              <a:rPr lang="en-US" b="1" dirty="0">
                <a:solidFill>
                  <a:srgbClr val="0054A4">
                    <a:lumMod val="75000"/>
                  </a:srgbClr>
                </a:solidFill>
              </a:rPr>
              <a:t>For </a:t>
            </a:r>
            <a:r>
              <a:rPr lang="en-US" sz="2000" b="1" dirty="0">
                <a:solidFill>
                  <a:srgbClr val="0054A4">
                    <a:lumMod val="75000"/>
                  </a:srgbClr>
                </a:solidFill>
              </a:rPr>
              <a:t>2017 </a:t>
            </a:r>
            <a:r>
              <a:rPr lang="en-US" b="1" dirty="0">
                <a:solidFill>
                  <a:srgbClr val="0054A4">
                    <a:lumMod val="75000"/>
                  </a:srgbClr>
                </a:solidFill>
              </a:rPr>
              <a:t>(non-validated results)</a:t>
            </a:r>
          </a:p>
          <a:p>
            <a:pPr algn="ctr" defTabSz="914243"/>
            <a:r>
              <a:rPr lang="en-US" sz="2000" b="1" dirty="0">
                <a:solidFill>
                  <a:srgbClr val="0054A4">
                    <a:lumMod val="75000"/>
                  </a:srgbClr>
                </a:solidFill>
              </a:rPr>
              <a:t>MID and AFI</a:t>
            </a:r>
          </a:p>
          <a:p>
            <a:pPr algn="ctr" defTabSz="914243"/>
            <a:r>
              <a:rPr lang="en-US" sz="1400" b="1" dirty="0">
                <a:solidFill>
                  <a:srgbClr val="0054A4">
                    <a:lumMod val="75000"/>
                  </a:srgbClr>
                </a:solidFill>
              </a:rPr>
              <a:t>(APAC </a:t>
            </a:r>
            <a:r>
              <a:rPr lang="en-US" sz="1400" b="1" dirty="0">
                <a:solidFill>
                  <a:srgbClr val="FF0000"/>
                </a:solidFill>
              </a:rPr>
              <a:t>2</a:t>
            </a:r>
            <a:r>
              <a:rPr lang="en-US" sz="1400" b="1" dirty="0">
                <a:solidFill>
                  <a:srgbClr val="0054A4">
                    <a:lumMod val="75000"/>
                  </a:srgbClr>
                </a:solidFill>
              </a:rPr>
              <a:t> – PA </a:t>
            </a:r>
            <a:r>
              <a:rPr lang="en-US" sz="1400" b="1" dirty="0">
                <a:solidFill>
                  <a:srgbClr val="FF0000"/>
                </a:solidFill>
              </a:rPr>
              <a:t>1</a:t>
            </a:r>
            <a:r>
              <a:rPr lang="en-US" sz="1400" b="1" dirty="0">
                <a:solidFill>
                  <a:srgbClr val="0054A4">
                    <a:lumMod val="75000"/>
                  </a:srgbClr>
                </a:solidFill>
              </a:rPr>
              <a:t>)</a:t>
            </a:r>
          </a:p>
          <a:p>
            <a:pPr algn="ctr" defTabSz="914243"/>
            <a:r>
              <a:rPr lang="en-US" sz="2800" b="1" dirty="0">
                <a:solidFill>
                  <a:prstClr val="white"/>
                </a:solidFill>
              </a:rPr>
              <a:t>ZERO fatalities</a:t>
            </a:r>
            <a:endParaRPr lang="en-GB" sz="2800" b="1" dirty="0">
              <a:solidFill>
                <a:prstClr val="white"/>
              </a:solidFill>
            </a:endParaRPr>
          </a:p>
        </p:txBody>
      </p:sp>
    </p:spTree>
    <p:extLst>
      <p:ext uri="{BB962C8B-B14F-4D97-AF65-F5344CB8AC3E}">
        <p14:creationId xmlns:p14="http://schemas.microsoft.com/office/powerpoint/2010/main" val="356543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72" y="979954"/>
            <a:ext cx="8529928" cy="720080"/>
          </a:xfrm>
        </p:spPr>
        <p:txBody>
          <a:bodyPr/>
          <a:lstStyle/>
          <a:p>
            <a:r>
              <a:rPr lang="en-US" dirty="0"/>
              <a:t>Other Challenges</a:t>
            </a:r>
            <a:endParaRPr lang="en-GB" sz="2800" b="1" i="1" dirty="0">
              <a:solidFill>
                <a:schemeClr val="accent6"/>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7</a:t>
            </a:fld>
            <a:endParaRPr lang="en-CA" dirty="0">
              <a:solidFill>
                <a:prstClr val="white"/>
              </a:solidFill>
            </a:endParaRPr>
          </a:p>
        </p:txBody>
      </p:sp>
      <p:grpSp>
        <p:nvGrpSpPr>
          <p:cNvPr id="37" name="Group 36"/>
          <p:cNvGrpSpPr/>
          <p:nvPr/>
        </p:nvGrpSpPr>
        <p:grpSpPr>
          <a:xfrm>
            <a:off x="3669487" y="1795227"/>
            <a:ext cx="1678831" cy="2588525"/>
            <a:chOff x="3656344" y="1999449"/>
            <a:chExt cx="1678831" cy="2588525"/>
          </a:xfrm>
        </p:grpSpPr>
        <p:sp>
          <p:nvSpPr>
            <p:cNvPr id="15" name="Rectangle 14"/>
            <p:cNvSpPr/>
            <p:nvPr/>
          </p:nvSpPr>
          <p:spPr>
            <a:xfrm>
              <a:off x="3656344" y="4315498"/>
              <a:ext cx="1678831" cy="2724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243"/>
              <a:r>
                <a:rPr lang="en-US" sz="1600" b="1" dirty="0">
                  <a:solidFill>
                    <a:prstClr val="white"/>
                  </a:solidFill>
                  <a:effectLst>
                    <a:outerShdw blurRad="38100" dist="38100" dir="2700000" algn="tl">
                      <a:srgbClr val="000000">
                        <a:alpha val="43137"/>
                      </a:srgbClr>
                    </a:outerShdw>
                  </a:effectLst>
                </a:rPr>
                <a:t>Cyber Safety</a:t>
              </a:r>
              <a:endParaRPr lang="en-GB" sz="1600" b="1" dirty="0">
                <a:solidFill>
                  <a:prstClr val="white"/>
                </a:solidFill>
                <a:effectLst>
                  <a:outerShdw blurRad="38100" dist="38100" dir="2700000" algn="tl">
                    <a:srgbClr val="000000">
                      <a:alpha val="43137"/>
                    </a:srgbClr>
                  </a:outerShdw>
                </a:effectLst>
              </a:endParaRPr>
            </a:p>
          </p:txBody>
        </p:sp>
        <p:pic>
          <p:nvPicPr>
            <p:cNvPr id="1028" name="Picture 4" descr="http://torontodigifest.ca/2015/wp-content/uploads/2015/04/cybersecurity_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636" r="24633" b="655"/>
            <a:stretch/>
          </p:blipFill>
          <p:spPr bwMode="auto">
            <a:xfrm>
              <a:off x="3656344" y="1999449"/>
              <a:ext cx="1678831" cy="2189850"/>
            </a:xfrm>
            <a:prstGeom prst="rect">
              <a:avLst/>
            </a:prstGeom>
            <a:ln>
              <a:solidFill>
                <a:schemeClr val="accent6"/>
              </a:solidFill>
            </a:ln>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425794" y="1795227"/>
            <a:ext cx="1678831" cy="2588525"/>
            <a:chOff x="5394760" y="1999449"/>
            <a:chExt cx="1678831" cy="2588525"/>
          </a:xfrm>
        </p:grpSpPr>
        <p:sp>
          <p:nvSpPr>
            <p:cNvPr id="16" name="Rectangle 15"/>
            <p:cNvSpPr/>
            <p:nvPr/>
          </p:nvSpPr>
          <p:spPr>
            <a:xfrm>
              <a:off x="5394760" y="4315498"/>
              <a:ext cx="1678831" cy="2724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243"/>
              <a:r>
                <a:rPr lang="en-US" sz="1600" b="1" dirty="0">
                  <a:solidFill>
                    <a:prstClr val="white"/>
                  </a:solidFill>
                  <a:effectLst>
                    <a:outerShdw blurRad="38100" dist="38100" dir="2700000" algn="tl">
                      <a:srgbClr val="000000">
                        <a:alpha val="43137"/>
                      </a:srgbClr>
                    </a:outerShdw>
                  </a:effectLst>
                </a:rPr>
                <a:t>RPAS</a:t>
              </a:r>
              <a:endParaRPr lang="en-GB" sz="1600" b="1" dirty="0">
                <a:solidFill>
                  <a:prstClr val="white"/>
                </a:solidFill>
                <a:effectLst>
                  <a:outerShdw blurRad="38100" dist="38100" dir="2700000" algn="tl">
                    <a:srgbClr val="000000">
                      <a:alpha val="43137"/>
                    </a:srgbClr>
                  </a:outerShdw>
                </a:effectLst>
              </a:endParaRPr>
            </a:p>
          </p:txBody>
        </p:sp>
        <p:grpSp>
          <p:nvGrpSpPr>
            <p:cNvPr id="6" name="Group 5"/>
            <p:cNvGrpSpPr/>
            <p:nvPr/>
          </p:nvGrpSpPr>
          <p:grpSpPr>
            <a:xfrm>
              <a:off x="5412418" y="1999449"/>
              <a:ext cx="1661173" cy="2189476"/>
              <a:chOff x="899591" y="1722659"/>
              <a:chExt cx="1756010" cy="2314473"/>
            </a:xfrm>
          </p:grpSpPr>
          <p:pic>
            <p:nvPicPr>
              <p:cNvPr id="3076" name="Picture 4" descr="http://www4.icao.int/rpas/Content/images/NASA-challen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67" r="30304" b="2420"/>
              <a:stretch/>
            </p:blipFill>
            <p:spPr bwMode="auto">
              <a:xfrm>
                <a:off x="899591" y="1722659"/>
                <a:ext cx="1756010" cy="2314473"/>
              </a:xfrm>
              <a:prstGeom prst="rect">
                <a:avLst/>
              </a:prstGeom>
              <a:ln>
                <a:solidFill>
                  <a:schemeClr val="accent6"/>
                </a:solidFill>
              </a:ln>
              <a:extLst>
                <a:ext uri="{909E8E84-426E-40DD-AFC4-6F175D3DCCD1}">
                  <a14:hiddenFill xmlns:a14="http://schemas.microsoft.com/office/drawing/2010/main">
                    <a:solidFill>
                      <a:srgbClr val="FFFFFF"/>
                    </a:solidFill>
                  </a14:hiddenFill>
                </a:ext>
              </a:extLst>
            </p:spPr>
          </p:pic>
          <p:pic>
            <p:nvPicPr>
              <p:cNvPr id="22" name="Picture 4" descr="http://www4.icao.int/rpas/Content/images/NASA-challen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579" r="85473"/>
              <a:stretch/>
            </p:blipFill>
            <p:spPr bwMode="auto">
              <a:xfrm>
                <a:off x="923070" y="3616607"/>
                <a:ext cx="450715" cy="37926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p:cNvGrpSpPr/>
          <p:nvPr/>
        </p:nvGrpSpPr>
        <p:grpSpPr>
          <a:xfrm>
            <a:off x="7182097" y="1794133"/>
            <a:ext cx="1678832" cy="2590698"/>
            <a:chOff x="7141639" y="1997276"/>
            <a:chExt cx="1678832" cy="2590698"/>
          </a:xfrm>
        </p:grpSpPr>
        <p:sp>
          <p:nvSpPr>
            <p:cNvPr id="29" name="Rectangle 28"/>
            <p:cNvSpPr/>
            <p:nvPr/>
          </p:nvSpPr>
          <p:spPr>
            <a:xfrm>
              <a:off x="7141639" y="4315498"/>
              <a:ext cx="1678831" cy="272476"/>
            </a:xfrm>
            <a:prstGeom prst="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914243"/>
              <a:r>
                <a:rPr lang="en-US" sz="1400" b="1" dirty="0">
                  <a:solidFill>
                    <a:prstClr val="white"/>
                  </a:solidFill>
                  <a:effectLst>
                    <a:outerShdw blurRad="38100" dist="38100" dir="2700000" algn="tl">
                      <a:srgbClr val="000000">
                        <a:alpha val="43137"/>
                      </a:srgbClr>
                    </a:outerShdw>
                  </a:effectLst>
                </a:rPr>
                <a:t>Space Transportation</a:t>
              </a:r>
              <a:endParaRPr lang="en-GB" sz="1400" b="1" dirty="0">
                <a:solidFill>
                  <a:prstClr val="white"/>
                </a:solidFill>
                <a:effectLst>
                  <a:outerShdw blurRad="38100" dist="38100" dir="2700000" algn="tl">
                    <a:srgbClr val="000000">
                      <a:alpha val="43137"/>
                    </a:srgbClr>
                  </a:outerShdw>
                </a:effectLst>
              </a:endParaRPr>
            </a:p>
          </p:txBody>
        </p:sp>
        <p:grpSp>
          <p:nvGrpSpPr>
            <p:cNvPr id="9" name="Group 8"/>
            <p:cNvGrpSpPr/>
            <p:nvPr/>
          </p:nvGrpSpPr>
          <p:grpSpPr>
            <a:xfrm>
              <a:off x="7141640" y="1997276"/>
              <a:ext cx="1678831" cy="2191649"/>
              <a:chOff x="5501044" y="1777425"/>
              <a:chExt cx="1728000" cy="2255837"/>
            </a:xfrm>
          </p:grpSpPr>
          <p:pic>
            <p:nvPicPr>
              <p:cNvPr id="3082"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33226" r="16333"/>
              <a:stretch/>
            </p:blipFill>
            <p:spPr bwMode="auto">
              <a:xfrm>
                <a:off x="5501044" y="1777425"/>
                <a:ext cx="1728000" cy="2255837"/>
              </a:xfrm>
              <a:prstGeom prst="rect">
                <a:avLst/>
              </a:prstGeom>
              <a:ln>
                <a:solidFill>
                  <a:schemeClr val="accent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900000">
                <a:off x="5796136" y="2058122"/>
                <a:ext cx="70279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4" name="Group 23"/>
          <p:cNvGrpSpPr/>
          <p:nvPr/>
        </p:nvGrpSpPr>
        <p:grpSpPr>
          <a:xfrm>
            <a:off x="1913173" y="1795227"/>
            <a:ext cx="1678832" cy="2588525"/>
            <a:chOff x="179512" y="1999449"/>
            <a:chExt cx="1678832" cy="2588525"/>
          </a:xfrm>
        </p:grpSpPr>
        <p:grpSp>
          <p:nvGrpSpPr>
            <p:cNvPr id="25" name="Group 24"/>
            <p:cNvGrpSpPr/>
            <p:nvPr/>
          </p:nvGrpSpPr>
          <p:grpSpPr>
            <a:xfrm>
              <a:off x="179513" y="1999449"/>
              <a:ext cx="1678831" cy="2189850"/>
              <a:chOff x="5652122" y="1916832"/>
              <a:chExt cx="3127954" cy="4080069"/>
            </a:xfrm>
          </p:grpSpPr>
          <p:pic>
            <p:nvPicPr>
              <p:cNvPr id="31" name="Picture 30" descr="Screen Clipping"/>
              <p:cNvPicPr>
                <a:picLocks noChangeAspect="1"/>
              </p:cNvPicPr>
              <p:nvPr/>
            </p:nvPicPr>
            <p:blipFill rotWithShape="1">
              <a:blip r:embed="rId9" cstate="print">
                <a:extLst>
                  <a:ext uri="{28A0092B-C50C-407E-A947-70E740481C1C}">
                    <a14:useLocalDpi xmlns:a14="http://schemas.microsoft.com/office/drawing/2010/main" val="0"/>
                  </a:ext>
                </a:extLst>
              </a:blip>
              <a:srcRect r="2465"/>
              <a:stretch/>
            </p:blipFill>
            <p:spPr>
              <a:xfrm>
                <a:off x="5652122" y="1916832"/>
                <a:ext cx="3127954" cy="4080069"/>
              </a:xfrm>
              <a:prstGeom prst="rect">
                <a:avLst/>
              </a:prstGeom>
              <a:ln>
                <a:solidFill>
                  <a:schemeClr val="accent6"/>
                </a:solidFill>
              </a:ln>
            </p:spPr>
          </p:pic>
          <p:cxnSp>
            <p:nvCxnSpPr>
              <p:cNvPr id="32" name="Straight Connector 31"/>
              <p:cNvCxnSpPr/>
              <p:nvPr/>
            </p:nvCxnSpPr>
            <p:spPr>
              <a:xfrm>
                <a:off x="7524328" y="2420888"/>
                <a:ext cx="504056" cy="3168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79512" y="4315498"/>
              <a:ext cx="1678831" cy="2724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243"/>
              <a:r>
                <a:rPr lang="en-US" sz="1600" b="1" dirty="0">
                  <a:solidFill>
                    <a:prstClr val="white"/>
                  </a:solidFill>
                  <a:effectLst>
                    <a:outerShdw blurRad="38100" dist="38100" dir="2700000" algn="tl">
                      <a:srgbClr val="000000">
                        <a:alpha val="43137"/>
                      </a:srgbClr>
                    </a:outerShdw>
                  </a:effectLst>
                </a:rPr>
                <a:t>Global Tracking</a:t>
              </a:r>
              <a:endParaRPr lang="en-GB" sz="1600" b="1" dirty="0">
                <a:solidFill>
                  <a:prstClr val="white"/>
                </a:solidFill>
                <a:effectLst>
                  <a:outerShdw blurRad="38100" dist="38100" dir="2700000" algn="tl">
                    <a:srgbClr val="000000">
                      <a:alpha val="43137"/>
                    </a:srgbClr>
                  </a:outerShdw>
                </a:effectLst>
              </a:endParaRPr>
            </a:p>
          </p:txBody>
        </p:sp>
      </p:grpSp>
      <p:grpSp>
        <p:nvGrpSpPr>
          <p:cNvPr id="3" name="Group 2"/>
          <p:cNvGrpSpPr/>
          <p:nvPr/>
        </p:nvGrpSpPr>
        <p:grpSpPr>
          <a:xfrm>
            <a:off x="156872" y="1795221"/>
            <a:ext cx="1678831" cy="2588524"/>
            <a:chOff x="33090" y="2067694"/>
            <a:chExt cx="1678831" cy="2588524"/>
          </a:xfrm>
        </p:grpSpPr>
        <p:sp>
          <p:nvSpPr>
            <p:cNvPr id="23" name="Rectangle 22"/>
            <p:cNvSpPr/>
            <p:nvPr/>
          </p:nvSpPr>
          <p:spPr>
            <a:xfrm>
              <a:off x="33090" y="4383743"/>
              <a:ext cx="1678831" cy="272475"/>
            </a:xfrm>
            <a:prstGeom prst="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914243"/>
              <a:r>
                <a:rPr lang="en-US" sz="1300" b="1" dirty="0">
                  <a:solidFill>
                    <a:prstClr val="white"/>
                  </a:solidFill>
                  <a:effectLst>
                    <a:outerShdw blurRad="38100" dist="38100" dir="2700000" algn="tl">
                      <a:srgbClr val="000000">
                        <a:alpha val="43137"/>
                      </a:srgbClr>
                    </a:outerShdw>
                  </a:effectLst>
                </a:rPr>
                <a:t>Conflict Zones</a:t>
              </a:r>
              <a:endParaRPr lang="en-GB" sz="1300" b="1" dirty="0">
                <a:solidFill>
                  <a:prstClr val="white"/>
                </a:solidFill>
                <a:effectLst>
                  <a:outerShdw blurRad="38100" dist="38100" dir="2700000" algn="tl">
                    <a:srgbClr val="000000">
                      <a:alpha val="43137"/>
                    </a:srgbClr>
                  </a:outerShdw>
                </a:effectLst>
              </a:endParaRPr>
            </a:p>
          </p:txBody>
        </p:sp>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l="28158" t="11303" r="37643" b="25548"/>
            <a:stretch/>
          </p:blipFill>
          <p:spPr>
            <a:xfrm>
              <a:off x="33090" y="2067694"/>
              <a:ext cx="1678831" cy="2189850"/>
            </a:xfrm>
            <a:prstGeom prst="rect">
              <a:avLst/>
            </a:prstGeom>
            <a:ln>
              <a:solidFill>
                <a:schemeClr val="accent6"/>
              </a:solidFill>
            </a:ln>
          </p:spPr>
        </p:pic>
      </p:grpSp>
      <p:sp>
        <p:nvSpPr>
          <p:cNvPr id="27" name="Rectangle 26"/>
          <p:cNvSpPr/>
          <p:nvPr/>
        </p:nvSpPr>
        <p:spPr>
          <a:xfrm>
            <a:off x="2987826" y="2039645"/>
            <a:ext cx="3168352" cy="1842720"/>
          </a:xfrm>
          <a:prstGeom prst="rect">
            <a:avLst/>
          </a:prstGeom>
        </p:spPr>
        <p:style>
          <a:lnRef idx="1">
            <a:schemeClr val="accent3"/>
          </a:lnRef>
          <a:fillRef idx="2">
            <a:schemeClr val="accent3"/>
          </a:fillRef>
          <a:effectRef idx="1">
            <a:schemeClr val="accent3"/>
          </a:effectRef>
          <a:fontRef idx="minor">
            <a:schemeClr val="dk1"/>
          </a:fontRef>
        </p:style>
        <p:txBody>
          <a:bodyPr lIns="91426" tIns="45713" rIns="91426" bIns="45713" rtlCol="0" anchor="ctr"/>
          <a:lstStyle/>
          <a:p>
            <a:pPr algn="ctr" defTabSz="914243">
              <a:spcAft>
                <a:spcPts val="600"/>
              </a:spcAft>
            </a:pPr>
            <a:r>
              <a:rPr lang="en-US" sz="2400" b="1" dirty="0">
                <a:solidFill>
                  <a:schemeClr val="accent1"/>
                </a:solidFill>
              </a:rPr>
              <a:t>What’s next? </a:t>
            </a:r>
            <a:endParaRPr lang="en-US" b="1" dirty="0">
              <a:solidFill>
                <a:schemeClr val="accent1"/>
              </a:solidFill>
            </a:endParaRPr>
          </a:p>
          <a:p>
            <a:pPr algn="ctr" defTabSz="914243"/>
            <a:r>
              <a:rPr lang="en-US" dirty="0">
                <a:solidFill>
                  <a:schemeClr val="accent6"/>
                </a:solidFill>
              </a:rPr>
              <a:t>Mental Health</a:t>
            </a:r>
          </a:p>
          <a:p>
            <a:pPr algn="ctr" defTabSz="914243"/>
            <a:r>
              <a:rPr lang="en-US" dirty="0">
                <a:solidFill>
                  <a:schemeClr val="accent6"/>
                </a:solidFill>
              </a:rPr>
              <a:t>UTM &amp; FL600+</a:t>
            </a:r>
          </a:p>
          <a:p>
            <a:pPr algn="ctr" defTabSz="914243"/>
            <a:r>
              <a:rPr lang="en-US" dirty="0">
                <a:solidFill>
                  <a:schemeClr val="accent6"/>
                </a:solidFill>
              </a:rPr>
              <a:t>Cargo Safety</a:t>
            </a:r>
          </a:p>
          <a:p>
            <a:pPr algn="ctr" defTabSz="914243"/>
            <a:r>
              <a:rPr lang="en-US" dirty="0">
                <a:solidFill>
                  <a:schemeClr val="accent6"/>
                </a:solidFill>
              </a:rPr>
              <a:t>Supersonic aircraft</a:t>
            </a:r>
            <a:endParaRPr lang="en-GB" dirty="0">
              <a:solidFill>
                <a:schemeClr val="accent6"/>
              </a:solidFill>
            </a:endParaRPr>
          </a:p>
        </p:txBody>
      </p:sp>
      <p:sp>
        <p:nvSpPr>
          <p:cNvPr id="4" name="Date Placeholder 3"/>
          <p:cNvSpPr>
            <a:spLocks noGrp="1"/>
          </p:cNvSpPr>
          <p:nvPr>
            <p:ph type="dt" sz="half" idx="10"/>
          </p:nvPr>
        </p:nvSpPr>
        <p:spPr/>
        <p:txBody>
          <a:bodyPr/>
          <a:lstStyle/>
          <a:p>
            <a:fld id="{C61996AF-485C-463D-8125-B57DADB2B35D}" type="datetime3">
              <a:rPr lang="en-CA" smtClean="0">
                <a:solidFill>
                  <a:prstClr val="white"/>
                </a:solidFill>
              </a:rPr>
              <a:t>22 March 2018</a:t>
            </a:fld>
            <a:endParaRPr lang="en-CA">
              <a:solidFill>
                <a:prstClr val="white"/>
              </a:solidFill>
            </a:endParaRPr>
          </a:p>
        </p:txBody>
      </p:sp>
    </p:spTree>
    <p:extLst>
      <p:ext uri="{BB962C8B-B14F-4D97-AF65-F5344CB8AC3E}">
        <p14:creationId xmlns:p14="http://schemas.microsoft.com/office/powerpoint/2010/main" val="1212890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childTnLst>
                          </p:cTn>
                        </p:par>
                        <p:par>
                          <p:cTn id="20" fill="hold">
                            <p:stCondLst>
                              <p:cond delay="750"/>
                            </p:stCondLst>
                            <p:childTnLst>
                              <p:par>
                                <p:cTn id="21" presetID="10" presetClass="entr" presetSubtype="0"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solidFill>
                  <a:schemeClr val="accent1"/>
                </a:solidFill>
              </a:rPr>
              <a:t>GA Issues</a:t>
            </a:r>
          </a:p>
        </p:txBody>
      </p:sp>
      <p:sp>
        <p:nvSpPr>
          <p:cNvPr id="5" name="Content Placeholder 4"/>
          <p:cNvSpPr>
            <a:spLocks noGrp="1"/>
          </p:cNvSpPr>
          <p:nvPr>
            <p:ph idx="1"/>
          </p:nvPr>
        </p:nvSpPr>
        <p:spPr>
          <a:xfrm>
            <a:off x="107504" y="1779662"/>
            <a:ext cx="8784976" cy="2436919"/>
          </a:xfrm>
        </p:spPr>
        <p:txBody>
          <a:bodyPr>
            <a:noAutofit/>
          </a:bodyPr>
          <a:lstStyle/>
          <a:p>
            <a:pPr algn="just"/>
            <a:r>
              <a:rPr lang="en-GB" sz="2300" dirty="0">
                <a:solidFill>
                  <a:schemeClr val="accent1"/>
                </a:solidFill>
              </a:rPr>
              <a:t>One size does not fit all</a:t>
            </a:r>
          </a:p>
          <a:p>
            <a:pPr algn="just"/>
            <a:r>
              <a:rPr lang="en-US" sz="2300" dirty="0">
                <a:solidFill>
                  <a:schemeClr val="accent1"/>
                </a:solidFill>
              </a:rPr>
              <a:t>Require cost-benefit analyses for all proposed standards, especially for operations other than commercial air transport.</a:t>
            </a:r>
          </a:p>
          <a:p>
            <a:pPr algn="just"/>
            <a:r>
              <a:rPr lang="en-US" sz="2300" dirty="0">
                <a:solidFill>
                  <a:schemeClr val="accent1"/>
                </a:solidFill>
              </a:rPr>
              <a:t>Provide equitable access to airspace and aerodromes for GA.</a:t>
            </a:r>
          </a:p>
          <a:p>
            <a:pPr algn="just"/>
            <a:r>
              <a:rPr lang="en-US" sz="2300" dirty="0">
                <a:solidFill>
                  <a:schemeClr val="accent1"/>
                </a:solidFill>
              </a:rPr>
              <a:t> Mandate collection of general aviation census, utilization of accident/incident statistics by both ICAO and States</a:t>
            </a:r>
            <a:endParaRPr lang="en-GB" sz="2300" dirty="0">
              <a:solidFill>
                <a:schemeClr val="accent1"/>
              </a:solidFill>
            </a:endParaRPr>
          </a:p>
        </p:txBody>
      </p:sp>
    </p:spTree>
    <p:extLst>
      <p:ext uri="{BB962C8B-B14F-4D97-AF65-F5344CB8AC3E}">
        <p14:creationId xmlns:p14="http://schemas.microsoft.com/office/powerpoint/2010/main" val="349427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21" y="2211710"/>
            <a:ext cx="9073008" cy="857250"/>
          </a:xfrm>
        </p:spPr>
        <p:txBody>
          <a:bodyPr/>
          <a:lstStyle/>
          <a:p>
            <a:r>
              <a:rPr lang="en-GB" sz="5400" dirty="0"/>
              <a:t>A safety issue</a:t>
            </a:r>
          </a:p>
        </p:txBody>
      </p:sp>
      <p:sp>
        <p:nvSpPr>
          <p:cNvPr id="5" name="Content Placeholder 4"/>
          <p:cNvSpPr>
            <a:spLocks noGrp="1"/>
          </p:cNvSpPr>
          <p:nvPr>
            <p:ph idx="1"/>
          </p:nvPr>
        </p:nvSpPr>
        <p:spPr>
          <a:xfrm>
            <a:off x="251520" y="3435846"/>
            <a:ext cx="8856984" cy="870744"/>
          </a:xfrm>
        </p:spPr>
        <p:txBody>
          <a:bodyPr>
            <a:normAutofit/>
          </a:bodyPr>
          <a:lstStyle/>
          <a:p>
            <a:pPr marL="457200" lvl="1" indent="0">
              <a:buNone/>
            </a:pPr>
            <a:endParaRPr lang="en-US" sz="1800" dirty="0"/>
          </a:p>
          <a:p>
            <a:pPr marL="457200" lvl="1" indent="0">
              <a:buNone/>
            </a:pPr>
            <a:endParaRPr lang="en-GB" sz="1800" dirty="0"/>
          </a:p>
        </p:txBody>
      </p:sp>
    </p:spTree>
    <p:extLst>
      <p:ext uri="{BB962C8B-B14F-4D97-AF65-F5344CB8AC3E}">
        <p14:creationId xmlns:p14="http://schemas.microsoft.com/office/powerpoint/2010/main" val="303994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WXTAS5ZCFHPA-1237-31</_dlc_DocId>
    <_dlc_DocIdUrl xmlns="7b0ce932-0cfe-456f-8102-1a6bc8116a95">
      <Url>http://intranet.icao.lan/osg/COM/_layouts/15/DocIdRedir.aspx?ID=WXTAS5ZCFHPA-1237-31</Url>
      <Description>WXTAS5ZCFHPA-1237-31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5415DB041069498E5028C54011C177" ma:contentTypeVersion="1" ma:contentTypeDescription="Create a new document." ma:contentTypeScope="" ma:versionID="25aad04f76d923cff1873a9221965cdf">
  <xsd:schema xmlns:xsd="http://www.w3.org/2001/XMLSchema" xmlns:xs="http://www.w3.org/2001/XMLSchema" xmlns:p="http://schemas.microsoft.com/office/2006/metadata/properties" xmlns:ns2="7b0ce932-0cfe-456f-8102-1a6bc8116a95" targetNamespace="http://schemas.microsoft.com/office/2006/metadata/properties" ma:root="true" ma:fieldsID="d189badd3c57ce00945aad306510860a" ns2:_="">
    <xsd:import namespace="7b0ce932-0cfe-456f-8102-1a6bc8116a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9A6E73-645F-448C-B8A6-4ABD5469D10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b0ce932-0cfe-456f-8102-1a6bc8116a95"/>
    <ds:schemaRef ds:uri="http://www.w3.org/XML/1998/namespace"/>
    <ds:schemaRef ds:uri="http://purl.org/dc/dcmitype/"/>
  </ds:schemaRefs>
</ds:datastoreItem>
</file>

<file path=customXml/itemProps2.xml><?xml version="1.0" encoding="utf-8"?>
<ds:datastoreItem xmlns:ds="http://schemas.openxmlformats.org/officeDocument/2006/customXml" ds:itemID="{8C149FBB-BE72-499B-BD15-4FEA25657C64}">
  <ds:schemaRefs>
    <ds:schemaRef ds:uri="http://schemas.microsoft.com/sharepoint/v3/contenttype/forms"/>
  </ds:schemaRefs>
</ds:datastoreItem>
</file>

<file path=customXml/itemProps3.xml><?xml version="1.0" encoding="utf-8"?>
<ds:datastoreItem xmlns:ds="http://schemas.openxmlformats.org/officeDocument/2006/customXml" ds:itemID="{BAA99DAA-7E10-46DA-92DF-BE26B7AE0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A9A526-913E-4A7A-92D6-1C855E89C7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1075</TotalTime>
  <Words>6110</Words>
  <Application>Microsoft Office PowerPoint</Application>
  <PresentationFormat>On-screen Show (16:9)</PresentationFormat>
  <Paragraphs>435</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ICAO and General Aviation</vt:lpstr>
      <vt:lpstr>Plan of this presentation</vt:lpstr>
      <vt:lpstr>A Global Picture</vt:lpstr>
      <vt:lpstr>Growth of Air Transport</vt:lpstr>
      <vt:lpstr>PowerPoint Presentation</vt:lpstr>
      <vt:lpstr>We are not that far…</vt:lpstr>
      <vt:lpstr>Other Challenges</vt:lpstr>
      <vt:lpstr>GA Issues</vt:lpstr>
      <vt:lpstr>A safety issue</vt:lpstr>
      <vt:lpstr>ICAO Top 3 Safety Priorities</vt:lpstr>
      <vt:lpstr>Loss of control in flight (LOC-I)</vt:lpstr>
      <vt:lpstr>Loss of control in flight (LOC-I)</vt:lpstr>
      <vt:lpstr>ICAO work to mitigate LOC-I</vt:lpstr>
      <vt:lpstr>Existing guidance material on UPRT</vt:lpstr>
      <vt:lpstr>Recent ICAO Amendments impacting GA </vt:lpstr>
      <vt:lpstr>PowerPoint Presentation</vt:lpstr>
      <vt:lpstr>NGAP &amp; GA</vt:lpstr>
      <vt:lpstr>GA vis-à-vis Regulators?</vt:lpstr>
      <vt:lpstr>Way Forward</vt:lpstr>
      <vt:lpstr>PowerPoint Presentation</vt:lpstr>
      <vt:lpstr>PowerPoint Presentation</vt:lpstr>
      <vt:lpstr>APAC at a Glance</vt:lpstr>
      <vt:lpstr>Centre of Gravity</vt:lpstr>
      <vt:lpstr>2016 Share of Revenue Tonne-Kilometres</vt:lpstr>
      <vt:lpstr>Regional Accident Rates (2016) Scheduled Commercial above 5700kg for 2008 - 2016</vt:lpstr>
      <vt:lpstr>Global and APAC Accident Rates Scheduled Commercial above 5700kg for 2008 - 2017</vt:lpstr>
      <vt:lpstr>ICAO USOAP CMA results for APAC  Effective implementation of safety oversight systems by State</vt:lpstr>
      <vt:lpstr>Aviation Safety Priorities  </vt:lpstr>
      <vt:lpstr>ICAO Asia/Pacific Seamless ATM Plan</vt:lpstr>
      <vt:lpstr>     Implementation - Key Issues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Mishra, Arun</cp:lastModifiedBy>
  <cp:revision>71</cp:revision>
  <dcterms:created xsi:type="dcterms:W3CDTF">2013-08-20T15:49:37Z</dcterms:created>
  <dcterms:modified xsi:type="dcterms:W3CDTF">2018-03-22T09:04:35Z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0x010100DE5415DB041069498E5028C54011C177</vt:lpwstr>
  </property>
  <property fmtid="{D5CDD505-2E9C-101B-9397-08002B2CF9AE}" pid="3" name="_dlc_DocIdItemGuid">
    <vt:lpwstr>1b5e6fa9-38ca-4f13-81a0-79ed8d9690d9</vt:lpwstr>
  </property>
</Properties>
</file>